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18"/>
  </p:notesMasterIdLst>
  <p:sldIdLst>
    <p:sldId id="265" r:id="rId5"/>
    <p:sldId id="256" r:id="rId6"/>
    <p:sldId id="257" r:id="rId7"/>
    <p:sldId id="258" r:id="rId8"/>
    <p:sldId id="259" r:id="rId9"/>
    <p:sldId id="260" r:id="rId10"/>
    <p:sldId id="261" r:id="rId11"/>
    <p:sldId id="262" r:id="rId12"/>
    <p:sldId id="263" r:id="rId13"/>
    <p:sldId id="264" r:id="rId14"/>
    <p:sldId id="266" r:id="rId15"/>
    <p:sldId id="267" r:id="rId16"/>
    <p:sldId id="268" r:id="rId17"/>
  </p:sldIdLst>
  <p:sldSz cx="18288000" cy="10287000"/>
  <p:notesSz cx="6858000" cy="9144000"/>
  <p:embeddedFontLst>
    <p:embeddedFont>
      <p:font typeface="Emmali Semi-Bold" panose="020B0604020202020204" charset="-34"/>
      <p:regular r:id="rId19"/>
    </p:embeddedFont>
    <p:embeddedFont>
      <p:font typeface="Heebo" pitchFamily="2" charset="-79"/>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9E3A6A-2F6D-401B-B665-A3FA59A95160}" v="2" dt="2026-05-21T11:19:48.7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0" d="100"/>
          <a:sy n="70" d="100"/>
        </p:scale>
        <p:origin x="77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2.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font" Target="fonts/font1.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ED6962-C391-4397-8CC7-7FEA6226E3AB}" type="datetimeFigureOut">
              <a:rPr lang="en-GB" smtClean="0"/>
              <a:t>21/05/2026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D2C4B2-F1AF-4CDC-A3F8-98A173F4896D}" type="slidenum">
              <a:rPr lang="en-GB" smtClean="0"/>
              <a:t>‹#›</a:t>
            </a:fld>
            <a:endParaRPr lang="en-GB"/>
          </a:p>
        </p:txBody>
      </p:sp>
    </p:spTree>
    <p:extLst>
      <p:ext uri="{BB962C8B-B14F-4D97-AF65-F5344CB8AC3E}">
        <p14:creationId xmlns:p14="http://schemas.microsoft.com/office/powerpoint/2010/main" val="31040152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5-minute talk track:
Foundry is using Heidi AI AVT mainly for face-to-face and telephone consultations. We have also built referral letter and secretarial workflows around it. A key part of making it useful has been the use of pre-defined Foundry AI output templates, so the outputs are more consistent and easier to transfer into the EPR. For referral work, the protocols are system ones, but our SOPs describe where Heidi fits into the local referral process. The important message is that Heidi produces a draft and supports workflow; it does not replace clinical judgement or staff responsibility for the record.</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5-minute talk track:
We deliberately did not start with a big-bang rollout. Heidi was initially trialled by a small group of GPs. During that pilot we kept an issues and error log and reviewed it regularly. That was useful because it moved the conversation away from hypothetical AI risks and towards what was actually happening in consultations. The pilot helped shape the AVT SOP, Foundry's AI usage policy and guidance, and the training approach for wider staff. What helped adoption was how simple the tool was to use. Even some clinicians who are usually sceptical about technology took it on well because they could see the benefit quickly. The safety habits are consent, review and safe transfer into the EPR.</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5-minute talk track:
The biggest positives were that Heidi was easy to use and quickly made sense to clinicians. It improved the feel of consultations because clinicians were not typing as much, and some described a greater feeling of running to time. It also supports more patient-friendly records and smoother downstream workflows, with a potential shift in middle-of-day clinical admin being completed during allocated admin time rather than outside it. The barriers were mostly about confidence and understanding: staff were understandably nervous about AI and whether it could replace roles, and patients sometimes asked about the technology behind transcription. Dissent from patients has been rare. Our response is to keep the governance visible but practical: SOPs, AI policy and guidance, a non-blame error log, and an upcoming PLT webinar covering what AI is, how it works, and how to use it safely. The advice to another practice is to start small, learn from real use, and build training around the things staff actually encounter.</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ver 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79557" y="4232702"/>
            <a:ext cx="12436431" cy="1821596"/>
          </a:xfrm>
          <a:prstGeom prst="rect">
            <a:avLst/>
          </a:prstGeom>
        </p:spPr>
        <p:txBody>
          <a:bodyPr lIns="0" tIns="0" rIns="0" bIns="0" anchor="t"/>
          <a:lstStyle>
            <a:lvl1pPr algn="l">
              <a:defRPr sz="6000" b="1" i="0" baseline="0">
                <a:solidFill>
                  <a:srgbClr val="005456"/>
                </a:solidFill>
                <a:latin typeface="+mj-lt"/>
              </a:defRPr>
            </a:lvl1pPr>
          </a:lstStyle>
          <a:p>
            <a:r>
              <a:rPr lang="en-GB"/>
              <a:t>Click to add your title </a:t>
            </a:r>
            <a:br>
              <a:rPr lang="en-GB"/>
            </a:br>
            <a:r>
              <a:rPr lang="en-GB"/>
              <a:t>(use Arial Bold Headings)</a:t>
            </a:r>
            <a:endParaRPr lang="en-US"/>
          </a:p>
        </p:txBody>
      </p:sp>
      <p:sp>
        <p:nvSpPr>
          <p:cNvPr id="3" name="Subtitle 2"/>
          <p:cNvSpPr>
            <a:spLocks noGrp="1"/>
          </p:cNvSpPr>
          <p:nvPr>
            <p:ph type="subTitle" idx="1"/>
          </p:nvPr>
        </p:nvSpPr>
        <p:spPr>
          <a:xfrm>
            <a:off x="1179557" y="6319972"/>
            <a:ext cx="7200000" cy="728663"/>
          </a:xfrm>
          <a:prstGeom prst="rect">
            <a:avLst/>
          </a:prstGeom>
        </p:spPr>
        <p:txBody>
          <a:bodyPr lIns="0" tIns="0" rIns="0" bIns="0" anchor="t"/>
          <a:lstStyle>
            <a:lvl1pPr marL="0" indent="0" algn="l">
              <a:spcBef>
                <a:spcPts val="0"/>
              </a:spcBef>
              <a:buNone/>
              <a:defRPr sz="3000" b="0" i="0" baseline="0">
                <a:solidFill>
                  <a:srgbClr val="78BE20"/>
                </a:solidFill>
                <a:latin typeface="Arial"/>
              </a:defRPr>
            </a:lvl1pPr>
            <a:lvl2pPr marL="685800" indent="0" algn="ctr">
              <a:buNone/>
              <a:defRPr>
                <a:solidFill>
                  <a:schemeClr val="tx1">
                    <a:tint val="75000"/>
                  </a:schemeClr>
                </a:solidFill>
              </a:defRPr>
            </a:lvl2pPr>
            <a:lvl3pPr marL="1371600" indent="0" algn="ctr">
              <a:buNone/>
              <a:defRPr>
                <a:solidFill>
                  <a:schemeClr val="tx1">
                    <a:tint val="75000"/>
                  </a:schemeClr>
                </a:solidFill>
              </a:defRPr>
            </a:lvl3pPr>
            <a:lvl4pPr marL="2057400" indent="0" algn="ctr">
              <a:buNone/>
              <a:defRPr>
                <a:solidFill>
                  <a:schemeClr val="tx1">
                    <a:tint val="75000"/>
                  </a:schemeClr>
                </a:solidFill>
              </a:defRPr>
            </a:lvl4pPr>
            <a:lvl5pPr marL="2743200" indent="0" algn="ctr">
              <a:buNone/>
              <a:defRPr>
                <a:solidFill>
                  <a:schemeClr val="tx1">
                    <a:tint val="75000"/>
                  </a:schemeClr>
                </a:solidFill>
              </a:defRPr>
            </a:lvl5pPr>
            <a:lvl6pPr marL="3429000" indent="0" algn="ctr">
              <a:buNone/>
              <a:defRPr>
                <a:solidFill>
                  <a:schemeClr val="tx1">
                    <a:tint val="75000"/>
                  </a:schemeClr>
                </a:solidFill>
              </a:defRPr>
            </a:lvl6pPr>
            <a:lvl7pPr marL="4114800" indent="0" algn="ctr">
              <a:buNone/>
              <a:defRPr>
                <a:solidFill>
                  <a:schemeClr val="tx1">
                    <a:tint val="75000"/>
                  </a:schemeClr>
                </a:solidFill>
              </a:defRPr>
            </a:lvl7pPr>
            <a:lvl8pPr marL="4800600" indent="0" algn="ctr">
              <a:buNone/>
              <a:defRPr>
                <a:solidFill>
                  <a:schemeClr val="tx1">
                    <a:tint val="75000"/>
                  </a:schemeClr>
                </a:solidFill>
              </a:defRPr>
            </a:lvl8pPr>
            <a:lvl9pPr marL="5486400" indent="0" algn="ctr">
              <a:buNone/>
              <a:defRPr>
                <a:solidFill>
                  <a:schemeClr val="tx1">
                    <a:tint val="75000"/>
                  </a:schemeClr>
                </a:solidFill>
              </a:defRPr>
            </a:lvl9pPr>
          </a:lstStyle>
          <a:p>
            <a:endParaRPr lang="en-US"/>
          </a:p>
        </p:txBody>
      </p:sp>
      <p:pic>
        <p:nvPicPr>
          <p:cNvPr id="7" name="Picture 6" descr="A black background with green and blue text&#10;&#10;AI-generated content may be incorrect.">
            <a:extLst>
              <a:ext uri="{FF2B5EF4-FFF2-40B4-BE49-F238E27FC236}">
                <a16:creationId xmlns:a16="http://schemas.microsoft.com/office/drawing/2014/main" id="{ED3387EC-33E4-9F07-B237-0802018E1E39}"/>
              </a:ext>
            </a:extLst>
          </p:cNvPr>
          <p:cNvPicPr>
            <a:picLocks noChangeAspect="1"/>
          </p:cNvPicPr>
          <p:nvPr userDrawn="1"/>
        </p:nvPicPr>
        <p:blipFill>
          <a:blip r:embed="rId3"/>
          <a:stretch>
            <a:fillRect/>
          </a:stretch>
        </p:blipFill>
        <p:spPr>
          <a:xfrm>
            <a:off x="11272837" y="8532133"/>
            <a:ext cx="6615113" cy="1576214"/>
          </a:xfrm>
          <a:prstGeom prst="rect">
            <a:avLst/>
          </a:prstGeom>
        </p:spPr>
      </p:pic>
    </p:spTree>
    <p:extLst>
      <p:ext uri="{BB962C8B-B14F-4D97-AF65-F5344CB8AC3E}">
        <p14:creationId xmlns:p14="http://schemas.microsoft.com/office/powerpoint/2010/main" val="8824409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23364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5/21/2026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5/21/2026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sv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ED04AEE-73D8-A267-956A-127D018C7344}"/>
              </a:ext>
            </a:extLst>
          </p:cNvPr>
          <p:cNvSpPr>
            <a:spLocks noGrp="1"/>
          </p:cNvSpPr>
          <p:nvPr>
            <p:ph type="ctrTitle"/>
          </p:nvPr>
        </p:nvSpPr>
        <p:spPr>
          <a:xfrm>
            <a:off x="10903727" y="4232702"/>
            <a:ext cx="2712261" cy="1821596"/>
          </a:xfrm>
        </p:spPr>
        <p:txBody>
          <a:bodyPr>
            <a:normAutofit fontScale="90000"/>
          </a:bodyPr>
          <a:lstStyle/>
          <a:p>
            <a:pPr fontAlgn="base"/>
            <a:br>
              <a:rPr lang="en-GB" b="0" dirty="0">
                <a:solidFill>
                  <a:srgbClr val="01776B"/>
                </a:solidFill>
              </a:rPr>
            </a:br>
            <a:br>
              <a:rPr lang="en-GB" b="0" dirty="0">
                <a:solidFill>
                  <a:srgbClr val="01776B"/>
                </a:solidFill>
              </a:rPr>
            </a:br>
            <a:br>
              <a:rPr lang="en-GB" b="0" dirty="0"/>
            </a:br>
            <a:endParaRPr lang="en-GB" dirty="0">
              <a:solidFill>
                <a:schemeClr val="accent6"/>
              </a:solidFill>
              <a:cs typeface="Arial"/>
            </a:endParaRPr>
          </a:p>
        </p:txBody>
      </p:sp>
      <p:sp>
        <p:nvSpPr>
          <p:cNvPr id="4" name="Text 7">
            <a:extLst>
              <a:ext uri="{FF2B5EF4-FFF2-40B4-BE49-F238E27FC236}">
                <a16:creationId xmlns:a16="http://schemas.microsoft.com/office/drawing/2014/main" id="{1ED44A8B-C4B2-6786-4ABB-0201E96E0FF5}"/>
              </a:ext>
            </a:extLst>
          </p:cNvPr>
          <p:cNvSpPr/>
          <p:nvPr/>
        </p:nvSpPr>
        <p:spPr>
          <a:xfrm>
            <a:off x="2107296" y="1871099"/>
            <a:ext cx="1344168" cy="466344"/>
          </a:xfrm>
          <a:prstGeom prst="rect">
            <a:avLst/>
          </a:prstGeom>
          <a:solidFill>
            <a:srgbClr val="E6F2FF"/>
          </a:solidFill>
          <a:ln>
            <a:solidFill>
              <a:srgbClr val="BFDDF7"/>
            </a:solid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90" b="1" dirty="0">
                <a:solidFill>
                  <a:srgbClr val="005EB8"/>
                </a:solidFill>
              </a:rPr>
              <a:t>13:00</a:t>
            </a:r>
            <a:endParaRPr lang="en-US" sz="1290" dirty="0"/>
          </a:p>
        </p:txBody>
      </p:sp>
      <p:sp>
        <p:nvSpPr>
          <p:cNvPr id="5" name="Text 11">
            <a:extLst>
              <a:ext uri="{FF2B5EF4-FFF2-40B4-BE49-F238E27FC236}">
                <a16:creationId xmlns:a16="http://schemas.microsoft.com/office/drawing/2014/main" id="{0DC12938-E460-7426-3D09-A14C5975EDA3}"/>
              </a:ext>
            </a:extLst>
          </p:cNvPr>
          <p:cNvSpPr/>
          <p:nvPr/>
        </p:nvSpPr>
        <p:spPr>
          <a:xfrm>
            <a:off x="2107296" y="2735699"/>
            <a:ext cx="1344168" cy="466344"/>
          </a:xfrm>
          <a:prstGeom prst="rect">
            <a:avLst/>
          </a:prstGeom>
          <a:solidFill>
            <a:srgbClr val="E6F2FF"/>
          </a:solidFill>
          <a:ln>
            <a:solidFill>
              <a:srgbClr val="BFDDF7"/>
            </a:solid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90" b="1" dirty="0">
                <a:solidFill>
                  <a:srgbClr val="005EB8"/>
                </a:solidFill>
              </a:rPr>
              <a:t>13:05 </a:t>
            </a:r>
            <a:endParaRPr lang="en-US" sz="1290" dirty="0"/>
          </a:p>
        </p:txBody>
      </p:sp>
      <p:sp>
        <p:nvSpPr>
          <p:cNvPr id="6" name="Text 15">
            <a:extLst>
              <a:ext uri="{FF2B5EF4-FFF2-40B4-BE49-F238E27FC236}">
                <a16:creationId xmlns:a16="http://schemas.microsoft.com/office/drawing/2014/main" id="{CC81BE91-0008-F03E-0F52-30FC96D13E88}"/>
              </a:ext>
            </a:extLst>
          </p:cNvPr>
          <p:cNvSpPr/>
          <p:nvPr/>
        </p:nvSpPr>
        <p:spPr>
          <a:xfrm>
            <a:off x="2107296" y="3600299"/>
            <a:ext cx="1344168" cy="466344"/>
          </a:xfrm>
          <a:prstGeom prst="rect">
            <a:avLst/>
          </a:prstGeom>
          <a:solidFill>
            <a:srgbClr val="E6F2FF"/>
          </a:solidFill>
          <a:ln>
            <a:solidFill>
              <a:srgbClr val="BFDDF7"/>
            </a:solid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90" b="1" dirty="0">
                <a:solidFill>
                  <a:srgbClr val="005EB8"/>
                </a:solidFill>
              </a:rPr>
              <a:t>13:20</a:t>
            </a:r>
            <a:endParaRPr lang="en-US" sz="1290" dirty="0"/>
          </a:p>
        </p:txBody>
      </p:sp>
      <p:sp>
        <p:nvSpPr>
          <p:cNvPr id="7" name="Text 19">
            <a:extLst>
              <a:ext uri="{FF2B5EF4-FFF2-40B4-BE49-F238E27FC236}">
                <a16:creationId xmlns:a16="http://schemas.microsoft.com/office/drawing/2014/main" id="{181AB0FD-62E1-395C-A7FF-6F0DCB88110E}"/>
              </a:ext>
            </a:extLst>
          </p:cNvPr>
          <p:cNvSpPr/>
          <p:nvPr/>
        </p:nvSpPr>
        <p:spPr>
          <a:xfrm>
            <a:off x="2107296" y="4470194"/>
            <a:ext cx="1344168" cy="466344"/>
          </a:xfrm>
          <a:prstGeom prst="rect">
            <a:avLst/>
          </a:prstGeom>
          <a:solidFill>
            <a:srgbClr val="E6F2FF"/>
          </a:solidFill>
          <a:ln>
            <a:solidFill>
              <a:srgbClr val="BFDDF7"/>
            </a:solid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90" b="1" dirty="0">
                <a:solidFill>
                  <a:srgbClr val="005EB8"/>
                </a:solidFill>
              </a:rPr>
              <a:t>13:30</a:t>
            </a:r>
            <a:endParaRPr lang="en-US" sz="1290" dirty="0"/>
          </a:p>
        </p:txBody>
      </p:sp>
      <p:sp>
        <p:nvSpPr>
          <p:cNvPr id="8" name="Text 23">
            <a:extLst>
              <a:ext uri="{FF2B5EF4-FFF2-40B4-BE49-F238E27FC236}">
                <a16:creationId xmlns:a16="http://schemas.microsoft.com/office/drawing/2014/main" id="{E402891E-D167-36E0-46FD-B4739A071CD9}"/>
              </a:ext>
            </a:extLst>
          </p:cNvPr>
          <p:cNvSpPr/>
          <p:nvPr/>
        </p:nvSpPr>
        <p:spPr>
          <a:xfrm>
            <a:off x="2107296" y="5357759"/>
            <a:ext cx="1344168" cy="466344"/>
          </a:xfrm>
          <a:prstGeom prst="rect">
            <a:avLst/>
          </a:prstGeom>
          <a:solidFill>
            <a:schemeClr val="accent1">
              <a:lumMod val="20000"/>
              <a:lumOff val="80000"/>
            </a:schemeClr>
          </a:solidFill>
          <a:ln>
            <a:solidFill>
              <a:schemeClr val="accent1">
                <a:lumMod val="40000"/>
                <a:lumOff val="60000"/>
              </a:schemeClr>
            </a:solid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90" b="1" dirty="0">
                <a:solidFill>
                  <a:schemeClr val="accent1"/>
                </a:solidFill>
              </a:rPr>
              <a:t>13:45</a:t>
            </a:r>
            <a:endParaRPr lang="en-US" sz="1290" dirty="0">
              <a:solidFill>
                <a:schemeClr val="accent1"/>
              </a:solidFill>
            </a:endParaRPr>
          </a:p>
        </p:txBody>
      </p:sp>
      <p:sp>
        <p:nvSpPr>
          <p:cNvPr id="9" name="Text 27">
            <a:extLst>
              <a:ext uri="{FF2B5EF4-FFF2-40B4-BE49-F238E27FC236}">
                <a16:creationId xmlns:a16="http://schemas.microsoft.com/office/drawing/2014/main" id="{13DE7189-FED8-65B6-793C-692A8DCC97F4}"/>
              </a:ext>
            </a:extLst>
          </p:cNvPr>
          <p:cNvSpPr/>
          <p:nvPr/>
        </p:nvSpPr>
        <p:spPr>
          <a:xfrm>
            <a:off x="2107296" y="6245324"/>
            <a:ext cx="1344168" cy="466344"/>
          </a:xfrm>
          <a:prstGeom prst="rect">
            <a:avLst/>
          </a:prstGeom>
          <a:solidFill>
            <a:srgbClr val="E6F2FF"/>
          </a:solidFill>
          <a:ln>
            <a:solidFill>
              <a:srgbClr val="BFDDF7"/>
            </a:solid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90" b="1" dirty="0">
                <a:solidFill>
                  <a:srgbClr val="005EB8"/>
                </a:solidFill>
              </a:rPr>
              <a:t>13:50</a:t>
            </a:r>
            <a:endParaRPr lang="en-US" sz="1290" dirty="0"/>
          </a:p>
        </p:txBody>
      </p:sp>
      <p:sp>
        <p:nvSpPr>
          <p:cNvPr id="10" name="Text 31">
            <a:extLst>
              <a:ext uri="{FF2B5EF4-FFF2-40B4-BE49-F238E27FC236}">
                <a16:creationId xmlns:a16="http://schemas.microsoft.com/office/drawing/2014/main" id="{6C4976CC-DB99-6C0D-C4BB-B91A593E3098}"/>
              </a:ext>
            </a:extLst>
          </p:cNvPr>
          <p:cNvSpPr/>
          <p:nvPr/>
        </p:nvSpPr>
        <p:spPr>
          <a:xfrm>
            <a:off x="2107296" y="7132889"/>
            <a:ext cx="1344168" cy="466344"/>
          </a:xfrm>
          <a:prstGeom prst="rect">
            <a:avLst/>
          </a:prstGeom>
          <a:solidFill>
            <a:srgbClr val="E6F2FF"/>
          </a:solidFill>
          <a:ln>
            <a:solidFill>
              <a:srgbClr val="BFDDF7"/>
            </a:solid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90" b="1" dirty="0">
                <a:solidFill>
                  <a:srgbClr val="005EB8"/>
                </a:solidFill>
              </a:rPr>
              <a:t>13:55</a:t>
            </a:r>
            <a:endParaRPr lang="en-US" sz="1290" dirty="0"/>
          </a:p>
        </p:txBody>
      </p:sp>
      <p:sp>
        <p:nvSpPr>
          <p:cNvPr id="11" name="Shape 8">
            <a:extLst>
              <a:ext uri="{FF2B5EF4-FFF2-40B4-BE49-F238E27FC236}">
                <a16:creationId xmlns:a16="http://schemas.microsoft.com/office/drawing/2014/main" id="{28ADB472-AE05-069E-1C45-699CE7A5AD65}"/>
              </a:ext>
            </a:extLst>
          </p:cNvPr>
          <p:cNvSpPr/>
          <p:nvPr/>
        </p:nvSpPr>
        <p:spPr>
          <a:xfrm>
            <a:off x="3853769" y="1994543"/>
            <a:ext cx="219456" cy="219456"/>
          </a:xfrm>
          <a:prstGeom prst="ellipse">
            <a:avLst/>
          </a:prstGeom>
          <a:solidFill>
            <a:srgbClr val="005EB8"/>
          </a:solidFill>
          <a:ln w="12700">
            <a:solidFill>
              <a:srgbClr val="FFFFFF"/>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2700"/>
          </a:p>
        </p:txBody>
      </p:sp>
      <p:sp>
        <p:nvSpPr>
          <p:cNvPr id="12" name="Shape 8">
            <a:extLst>
              <a:ext uri="{FF2B5EF4-FFF2-40B4-BE49-F238E27FC236}">
                <a16:creationId xmlns:a16="http://schemas.microsoft.com/office/drawing/2014/main" id="{5B79511C-7327-19D4-56A1-8DAA656A9D49}"/>
              </a:ext>
            </a:extLst>
          </p:cNvPr>
          <p:cNvSpPr/>
          <p:nvPr/>
        </p:nvSpPr>
        <p:spPr>
          <a:xfrm>
            <a:off x="3853769" y="2859143"/>
            <a:ext cx="219456" cy="219456"/>
          </a:xfrm>
          <a:prstGeom prst="ellipse">
            <a:avLst/>
          </a:prstGeom>
          <a:solidFill>
            <a:srgbClr val="005EB8"/>
          </a:solidFill>
          <a:ln w="12700">
            <a:solidFill>
              <a:srgbClr val="FFFFFF"/>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2700"/>
          </a:p>
        </p:txBody>
      </p:sp>
      <p:sp>
        <p:nvSpPr>
          <p:cNvPr id="13" name="Shape 8">
            <a:extLst>
              <a:ext uri="{FF2B5EF4-FFF2-40B4-BE49-F238E27FC236}">
                <a16:creationId xmlns:a16="http://schemas.microsoft.com/office/drawing/2014/main" id="{40683184-F66C-CC05-BBBA-C1C5E284A088}"/>
              </a:ext>
            </a:extLst>
          </p:cNvPr>
          <p:cNvSpPr/>
          <p:nvPr/>
        </p:nvSpPr>
        <p:spPr>
          <a:xfrm>
            <a:off x="3853769" y="3723743"/>
            <a:ext cx="219456" cy="219456"/>
          </a:xfrm>
          <a:prstGeom prst="ellipse">
            <a:avLst/>
          </a:prstGeom>
          <a:solidFill>
            <a:srgbClr val="005EB8"/>
          </a:solidFill>
          <a:ln w="12700">
            <a:solidFill>
              <a:srgbClr val="FFFFFF"/>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2700"/>
          </a:p>
        </p:txBody>
      </p:sp>
      <p:sp>
        <p:nvSpPr>
          <p:cNvPr id="14" name="Shape 8">
            <a:extLst>
              <a:ext uri="{FF2B5EF4-FFF2-40B4-BE49-F238E27FC236}">
                <a16:creationId xmlns:a16="http://schemas.microsoft.com/office/drawing/2014/main" id="{A13B5896-6492-4B4C-A34F-BAC91BB16E06}"/>
              </a:ext>
            </a:extLst>
          </p:cNvPr>
          <p:cNvSpPr/>
          <p:nvPr/>
        </p:nvSpPr>
        <p:spPr>
          <a:xfrm>
            <a:off x="3853769" y="4588343"/>
            <a:ext cx="219456" cy="219456"/>
          </a:xfrm>
          <a:prstGeom prst="ellipse">
            <a:avLst/>
          </a:prstGeom>
          <a:solidFill>
            <a:srgbClr val="005EB8"/>
          </a:solidFill>
          <a:ln w="12700">
            <a:solidFill>
              <a:srgbClr val="FFFFFF"/>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2700"/>
          </a:p>
        </p:txBody>
      </p:sp>
      <p:sp>
        <p:nvSpPr>
          <p:cNvPr id="15" name="Shape 8">
            <a:extLst>
              <a:ext uri="{FF2B5EF4-FFF2-40B4-BE49-F238E27FC236}">
                <a16:creationId xmlns:a16="http://schemas.microsoft.com/office/drawing/2014/main" id="{9DFB591C-E156-32F4-81D2-4583B6A1BCAE}"/>
              </a:ext>
            </a:extLst>
          </p:cNvPr>
          <p:cNvSpPr/>
          <p:nvPr/>
        </p:nvSpPr>
        <p:spPr>
          <a:xfrm>
            <a:off x="3853769" y="6368981"/>
            <a:ext cx="219456" cy="219456"/>
          </a:xfrm>
          <a:prstGeom prst="ellipse">
            <a:avLst/>
          </a:prstGeom>
          <a:solidFill>
            <a:srgbClr val="005EB8"/>
          </a:solidFill>
          <a:ln w="12700">
            <a:solidFill>
              <a:srgbClr val="FFFFFF"/>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2700"/>
          </a:p>
        </p:txBody>
      </p:sp>
      <p:sp>
        <p:nvSpPr>
          <p:cNvPr id="16" name="Shape 8">
            <a:extLst>
              <a:ext uri="{FF2B5EF4-FFF2-40B4-BE49-F238E27FC236}">
                <a16:creationId xmlns:a16="http://schemas.microsoft.com/office/drawing/2014/main" id="{793DE7B9-DF7F-9E46-555E-79BE6B582AE8}"/>
              </a:ext>
            </a:extLst>
          </p:cNvPr>
          <p:cNvSpPr/>
          <p:nvPr/>
        </p:nvSpPr>
        <p:spPr>
          <a:xfrm>
            <a:off x="3857058" y="7288029"/>
            <a:ext cx="219456" cy="219456"/>
          </a:xfrm>
          <a:prstGeom prst="ellipse">
            <a:avLst/>
          </a:prstGeom>
          <a:solidFill>
            <a:srgbClr val="005EB8"/>
          </a:solidFill>
          <a:ln w="12700">
            <a:solidFill>
              <a:srgbClr val="FFFFFF"/>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2700"/>
          </a:p>
        </p:txBody>
      </p:sp>
      <p:sp>
        <p:nvSpPr>
          <p:cNvPr id="17" name="Shape 24">
            <a:extLst>
              <a:ext uri="{FF2B5EF4-FFF2-40B4-BE49-F238E27FC236}">
                <a16:creationId xmlns:a16="http://schemas.microsoft.com/office/drawing/2014/main" id="{7ED3C86E-B82E-1BE6-EEFC-E4F9B8CD6A27}"/>
              </a:ext>
            </a:extLst>
          </p:cNvPr>
          <p:cNvSpPr/>
          <p:nvPr/>
        </p:nvSpPr>
        <p:spPr>
          <a:xfrm>
            <a:off x="3853769" y="5452943"/>
            <a:ext cx="219456" cy="219456"/>
          </a:xfrm>
          <a:prstGeom prst="ellipse">
            <a:avLst/>
          </a:prstGeom>
          <a:solidFill>
            <a:schemeClr val="accent1"/>
          </a:solidFill>
          <a:ln w="12700">
            <a:solidFill>
              <a:srgbClr val="FFFFFF"/>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2700"/>
          </a:p>
        </p:txBody>
      </p:sp>
      <p:sp>
        <p:nvSpPr>
          <p:cNvPr id="18" name="Text 1">
            <a:extLst>
              <a:ext uri="{FF2B5EF4-FFF2-40B4-BE49-F238E27FC236}">
                <a16:creationId xmlns:a16="http://schemas.microsoft.com/office/drawing/2014/main" id="{E0A23264-546D-195B-C436-4FA4EF875280}"/>
              </a:ext>
            </a:extLst>
          </p:cNvPr>
          <p:cNvSpPr/>
          <p:nvPr/>
        </p:nvSpPr>
        <p:spPr>
          <a:xfrm>
            <a:off x="2107296" y="615048"/>
            <a:ext cx="11795760" cy="61722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300" b="1" dirty="0">
                <a:solidFill>
                  <a:srgbClr val="003087"/>
                </a:solidFill>
                <a:latin typeface="Aptos Display" pitchFamily="34" charset="0"/>
                <a:ea typeface="Aptos Display" pitchFamily="34" charset="-122"/>
                <a:cs typeface="Aptos Display" pitchFamily="34" charset="-120"/>
              </a:rPr>
              <a:t>SPCPC Digital Innovation Community of Practice</a:t>
            </a:r>
            <a:endParaRPr lang="en-US" sz="3300" dirty="0"/>
          </a:p>
        </p:txBody>
      </p:sp>
      <p:sp>
        <p:nvSpPr>
          <p:cNvPr id="19" name="Text 3">
            <a:extLst>
              <a:ext uri="{FF2B5EF4-FFF2-40B4-BE49-F238E27FC236}">
                <a16:creationId xmlns:a16="http://schemas.microsoft.com/office/drawing/2014/main" id="{818C2CAF-A19A-9811-D7CB-23753C8F517B}"/>
              </a:ext>
            </a:extLst>
          </p:cNvPr>
          <p:cNvSpPr/>
          <p:nvPr/>
        </p:nvSpPr>
        <p:spPr>
          <a:xfrm>
            <a:off x="13117448" y="649338"/>
            <a:ext cx="3223260" cy="548640"/>
          </a:xfrm>
          <a:prstGeom prst="rect">
            <a:avLst/>
          </a:prstGeom>
          <a:solidFill>
            <a:srgbClr val="E6F2FF"/>
          </a:solidFill>
          <a:ln>
            <a:solidFill>
              <a:srgbClr val="BFDDF7"/>
            </a:solid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25" b="1" dirty="0">
                <a:solidFill>
                  <a:srgbClr val="005EB8"/>
                </a:solidFill>
              </a:rPr>
              <a:t>Focus: AVT adoption</a:t>
            </a:r>
            <a:endParaRPr lang="en-US" sz="1425" dirty="0"/>
          </a:p>
        </p:txBody>
      </p:sp>
      <p:sp>
        <p:nvSpPr>
          <p:cNvPr id="20" name="Text 5">
            <a:extLst>
              <a:ext uri="{FF2B5EF4-FFF2-40B4-BE49-F238E27FC236}">
                <a16:creationId xmlns:a16="http://schemas.microsoft.com/office/drawing/2014/main" id="{0B376A6A-6CE7-85AF-845B-A765DFB4D9D3}"/>
              </a:ext>
            </a:extLst>
          </p:cNvPr>
          <p:cNvSpPr/>
          <p:nvPr/>
        </p:nvSpPr>
        <p:spPr>
          <a:xfrm>
            <a:off x="12061611" y="1355843"/>
            <a:ext cx="4663440" cy="34290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50" b="1" dirty="0">
                <a:solidFill>
                  <a:srgbClr val="003087"/>
                </a:solidFill>
              </a:rPr>
              <a:t>Lead / note</a:t>
            </a:r>
            <a:endParaRPr lang="en-US" sz="1650" dirty="0"/>
          </a:p>
        </p:txBody>
      </p:sp>
      <p:sp>
        <p:nvSpPr>
          <p:cNvPr id="21" name="Shape 6">
            <a:extLst>
              <a:ext uri="{FF2B5EF4-FFF2-40B4-BE49-F238E27FC236}">
                <a16:creationId xmlns:a16="http://schemas.microsoft.com/office/drawing/2014/main" id="{08EDAC39-7401-EF31-3F40-E6F0DF4DB516}"/>
              </a:ext>
            </a:extLst>
          </p:cNvPr>
          <p:cNvSpPr/>
          <p:nvPr/>
        </p:nvSpPr>
        <p:spPr>
          <a:xfrm flipH="1">
            <a:off x="3963497" y="2213999"/>
            <a:ext cx="3290" cy="639873"/>
          </a:xfrm>
          <a:prstGeom prst="line">
            <a:avLst/>
          </a:prstGeom>
          <a:noFill/>
          <a:ln w="25400">
            <a:solidFill>
              <a:srgbClr val="8EC5F4"/>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2700"/>
          </a:p>
        </p:txBody>
      </p:sp>
      <p:sp>
        <p:nvSpPr>
          <p:cNvPr id="22" name="Shape 6">
            <a:extLst>
              <a:ext uri="{FF2B5EF4-FFF2-40B4-BE49-F238E27FC236}">
                <a16:creationId xmlns:a16="http://schemas.microsoft.com/office/drawing/2014/main" id="{3C120727-A345-4978-DF76-DD8DB1DD520C}"/>
              </a:ext>
            </a:extLst>
          </p:cNvPr>
          <p:cNvSpPr/>
          <p:nvPr/>
        </p:nvSpPr>
        <p:spPr>
          <a:xfrm flipH="1">
            <a:off x="3960208" y="3078599"/>
            <a:ext cx="3290" cy="639873"/>
          </a:xfrm>
          <a:prstGeom prst="line">
            <a:avLst/>
          </a:prstGeom>
          <a:noFill/>
          <a:ln w="25400">
            <a:solidFill>
              <a:srgbClr val="8EC5F4"/>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2700"/>
          </a:p>
        </p:txBody>
      </p:sp>
      <p:sp>
        <p:nvSpPr>
          <p:cNvPr id="23" name="Shape 6">
            <a:extLst>
              <a:ext uri="{FF2B5EF4-FFF2-40B4-BE49-F238E27FC236}">
                <a16:creationId xmlns:a16="http://schemas.microsoft.com/office/drawing/2014/main" id="{1A88F086-673D-F426-3A50-DCF17ABA63AC}"/>
              </a:ext>
            </a:extLst>
          </p:cNvPr>
          <p:cNvSpPr/>
          <p:nvPr/>
        </p:nvSpPr>
        <p:spPr>
          <a:xfrm flipH="1">
            <a:off x="3960208" y="3943560"/>
            <a:ext cx="3290" cy="639873"/>
          </a:xfrm>
          <a:prstGeom prst="line">
            <a:avLst/>
          </a:prstGeom>
          <a:noFill/>
          <a:ln w="25400">
            <a:solidFill>
              <a:srgbClr val="8EC5F4"/>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2700"/>
          </a:p>
        </p:txBody>
      </p:sp>
      <p:sp>
        <p:nvSpPr>
          <p:cNvPr id="24" name="Shape 6">
            <a:extLst>
              <a:ext uri="{FF2B5EF4-FFF2-40B4-BE49-F238E27FC236}">
                <a16:creationId xmlns:a16="http://schemas.microsoft.com/office/drawing/2014/main" id="{AC16C170-E249-98BD-0748-42D4C9B0B915}"/>
              </a:ext>
            </a:extLst>
          </p:cNvPr>
          <p:cNvSpPr/>
          <p:nvPr/>
        </p:nvSpPr>
        <p:spPr>
          <a:xfrm flipH="1">
            <a:off x="3960208" y="4834058"/>
            <a:ext cx="3290" cy="639873"/>
          </a:xfrm>
          <a:prstGeom prst="line">
            <a:avLst/>
          </a:prstGeom>
          <a:noFill/>
          <a:ln w="25400">
            <a:solidFill>
              <a:srgbClr val="8EC5F4"/>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2700"/>
          </a:p>
        </p:txBody>
      </p:sp>
      <p:sp>
        <p:nvSpPr>
          <p:cNvPr id="25" name="Shape 6">
            <a:extLst>
              <a:ext uri="{FF2B5EF4-FFF2-40B4-BE49-F238E27FC236}">
                <a16:creationId xmlns:a16="http://schemas.microsoft.com/office/drawing/2014/main" id="{048878B7-B069-1C0E-4420-0A0E941C429B}"/>
              </a:ext>
            </a:extLst>
          </p:cNvPr>
          <p:cNvSpPr/>
          <p:nvPr/>
        </p:nvSpPr>
        <p:spPr>
          <a:xfrm flipH="1">
            <a:off x="3960208" y="5705895"/>
            <a:ext cx="3290" cy="639873"/>
          </a:xfrm>
          <a:prstGeom prst="line">
            <a:avLst/>
          </a:prstGeom>
          <a:noFill/>
          <a:ln w="25400">
            <a:solidFill>
              <a:srgbClr val="8EC5F4"/>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2700"/>
          </a:p>
        </p:txBody>
      </p:sp>
      <p:sp>
        <p:nvSpPr>
          <p:cNvPr id="26" name="Shape 6">
            <a:extLst>
              <a:ext uri="{FF2B5EF4-FFF2-40B4-BE49-F238E27FC236}">
                <a16:creationId xmlns:a16="http://schemas.microsoft.com/office/drawing/2014/main" id="{60ECC210-C666-528A-8E35-A99DDBF8D7B1}"/>
              </a:ext>
            </a:extLst>
          </p:cNvPr>
          <p:cNvSpPr/>
          <p:nvPr/>
        </p:nvSpPr>
        <p:spPr>
          <a:xfrm flipH="1">
            <a:off x="3960208" y="6630000"/>
            <a:ext cx="3290" cy="639873"/>
          </a:xfrm>
          <a:prstGeom prst="line">
            <a:avLst/>
          </a:prstGeom>
          <a:noFill/>
          <a:ln w="25400">
            <a:solidFill>
              <a:srgbClr val="8EC5F4"/>
            </a:solidFill>
            <a:prstDash val="solid"/>
          </a:ln>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2700"/>
          </a:p>
        </p:txBody>
      </p:sp>
      <p:sp>
        <p:nvSpPr>
          <p:cNvPr id="27" name="Text 9">
            <a:extLst>
              <a:ext uri="{FF2B5EF4-FFF2-40B4-BE49-F238E27FC236}">
                <a16:creationId xmlns:a16="http://schemas.microsoft.com/office/drawing/2014/main" id="{6B9B1103-C6AF-340E-7B2C-C897FC37E687}"/>
              </a:ext>
            </a:extLst>
          </p:cNvPr>
          <p:cNvSpPr/>
          <p:nvPr/>
        </p:nvSpPr>
        <p:spPr>
          <a:xfrm>
            <a:off x="4684005" y="1871099"/>
            <a:ext cx="7200900" cy="397764"/>
          </a:xfrm>
          <a:prstGeom prst="rect">
            <a:avLst/>
          </a:prstGeom>
          <a:noFill/>
          <a:ln/>
        </p:spPr>
        <p:txBody>
          <a:bodyPr wrap="square" lIns="0" tIns="0" rIns="0" bIns="0" rtlCol="0" anchor="ctr">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725" b="1" dirty="0">
                <a:solidFill>
                  <a:srgbClr val="1B2733"/>
                </a:solidFill>
              </a:rPr>
              <a:t>Welcome and introduction to the session</a:t>
            </a:r>
            <a:endParaRPr lang="en-US" sz="1725" dirty="0"/>
          </a:p>
        </p:txBody>
      </p:sp>
      <p:sp>
        <p:nvSpPr>
          <p:cNvPr id="28" name="Text 13">
            <a:extLst>
              <a:ext uri="{FF2B5EF4-FFF2-40B4-BE49-F238E27FC236}">
                <a16:creationId xmlns:a16="http://schemas.microsoft.com/office/drawing/2014/main" id="{2E022B21-B5EA-0B18-2220-A5EEA2A02E3F}"/>
              </a:ext>
            </a:extLst>
          </p:cNvPr>
          <p:cNvSpPr/>
          <p:nvPr/>
        </p:nvSpPr>
        <p:spPr>
          <a:xfrm>
            <a:off x="4684005" y="2735699"/>
            <a:ext cx="7200900" cy="397764"/>
          </a:xfrm>
          <a:prstGeom prst="rect">
            <a:avLst/>
          </a:prstGeom>
          <a:noFill/>
          <a:ln/>
        </p:spPr>
        <p:txBody>
          <a:bodyPr wrap="square" lIns="0" tIns="0" rIns="0" bIns="0" rtlCol="0" anchor="ctr">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725" b="1" dirty="0">
                <a:solidFill>
                  <a:srgbClr val="1B2733"/>
                </a:solidFill>
              </a:rPr>
              <a:t>Clinical safety: AVT focus</a:t>
            </a:r>
            <a:endParaRPr lang="en-US" sz="1725" dirty="0"/>
          </a:p>
        </p:txBody>
      </p:sp>
      <p:sp>
        <p:nvSpPr>
          <p:cNvPr id="29" name="Text 17">
            <a:extLst>
              <a:ext uri="{FF2B5EF4-FFF2-40B4-BE49-F238E27FC236}">
                <a16:creationId xmlns:a16="http://schemas.microsoft.com/office/drawing/2014/main" id="{0D4BC551-BB3A-5C92-912B-7CC191CF8CAA}"/>
              </a:ext>
            </a:extLst>
          </p:cNvPr>
          <p:cNvSpPr/>
          <p:nvPr/>
        </p:nvSpPr>
        <p:spPr>
          <a:xfrm>
            <a:off x="4684005" y="3539913"/>
            <a:ext cx="7200900" cy="397764"/>
          </a:xfrm>
          <a:prstGeom prst="rect">
            <a:avLst/>
          </a:prstGeom>
          <a:noFill/>
          <a:ln/>
        </p:spPr>
        <p:txBody>
          <a:bodyPr wrap="square" lIns="0" tIns="0" rIns="0" bIns="0" rtlCol="0" anchor="ctr">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725" b="1" dirty="0">
                <a:solidFill>
                  <a:srgbClr val="1B2733"/>
                </a:solidFill>
              </a:rPr>
              <a:t>AVT implementation case study: Limetree Surgery, West Sussex</a:t>
            </a:r>
            <a:endParaRPr lang="en-US" sz="1725" dirty="0"/>
          </a:p>
        </p:txBody>
      </p:sp>
      <p:sp>
        <p:nvSpPr>
          <p:cNvPr id="30" name="Text 21">
            <a:extLst>
              <a:ext uri="{FF2B5EF4-FFF2-40B4-BE49-F238E27FC236}">
                <a16:creationId xmlns:a16="http://schemas.microsoft.com/office/drawing/2014/main" id="{DE0E9120-AFB9-F34B-282F-9A2243115998}"/>
              </a:ext>
            </a:extLst>
          </p:cNvPr>
          <p:cNvSpPr/>
          <p:nvPr/>
        </p:nvSpPr>
        <p:spPr>
          <a:xfrm>
            <a:off x="4684005" y="4436294"/>
            <a:ext cx="7200900" cy="397764"/>
          </a:xfrm>
          <a:prstGeom prst="rect">
            <a:avLst/>
          </a:prstGeom>
          <a:noFill/>
          <a:ln/>
        </p:spPr>
        <p:txBody>
          <a:bodyPr wrap="square" lIns="0" tIns="0" rIns="0" bIns="0" rtlCol="0" anchor="ctr">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725" b="1" dirty="0">
                <a:solidFill>
                  <a:srgbClr val="1B2733"/>
                </a:solidFill>
              </a:rPr>
              <a:t>AVT implementation case study: Foundry Healthcare, East Sussex</a:t>
            </a:r>
            <a:endParaRPr lang="en-US" sz="1725" dirty="0"/>
          </a:p>
        </p:txBody>
      </p:sp>
      <p:sp>
        <p:nvSpPr>
          <p:cNvPr id="31" name="Text 25">
            <a:extLst>
              <a:ext uri="{FF2B5EF4-FFF2-40B4-BE49-F238E27FC236}">
                <a16:creationId xmlns:a16="http://schemas.microsoft.com/office/drawing/2014/main" id="{18BEE5AF-FC60-AD14-9A6C-431097D64025}"/>
              </a:ext>
            </a:extLst>
          </p:cNvPr>
          <p:cNvSpPr/>
          <p:nvPr/>
        </p:nvSpPr>
        <p:spPr>
          <a:xfrm>
            <a:off x="4684005" y="5392049"/>
            <a:ext cx="7200900" cy="397764"/>
          </a:xfrm>
          <a:prstGeom prst="rect">
            <a:avLst/>
          </a:prstGeom>
          <a:noFill/>
          <a:ln/>
        </p:spPr>
        <p:txBody>
          <a:bodyPr wrap="square" lIns="0" tIns="0" rIns="0" bIns="0" rtlCol="0" anchor="ctr">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725" b="1" dirty="0">
                <a:solidFill>
                  <a:srgbClr val="1B2733"/>
                </a:solidFill>
              </a:rPr>
              <a:t>AVT implementation case study: Community services pilot, SCFT </a:t>
            </a:r>
            <a:endParaRPr lang="en-US" sz="1725" dirty="0"/>
          </a:p>
        </p:txBody>
      </p:sp>
      <p:sp>
        <p:nvSpPr>
          <p:cNvPr id="32" name="Text 29">
            <a:extLst>
              <a:ext uri="{FF2B5EF4-FFF2-40B4-BE49-F238E27FC236}">
                <a16:creationId xmlns:a16="http://schemas.microsoft.com/office/drawing/2014/main" id="{76BFA9C1-065D-AF10-B957-37B302A90866}"/>
              </a:ext>
            </a:extLst>
          </p:cNvPr>
          <p:cNvSpPr/>
          <p:nvPr/>
        </p:nvSpPr>
        <p:spPr>
          <a:xfrm>
            <a:off x="4684005" y="6214524"/>
            <a:ext cx="7200900" cy="397764"/>
          </a:xfrm>
          <a:prstGeom prst="rect">
            <a:avLst/>
          </a:prstGeom>
          <a:noFill/>
          <a:ln/>
        </p:spPr>
        <p:txBody>
          <a:bodyPr wrap="square" lIns="0" tIns="0" rIns="0" bIns="0" rtlCol="0" anchor="ctr">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725" b="1" dirty="0">
                <a:solidFill>
                  <a:srgbClr val="1B2733"/>
                </a:solidFill>
              </a:rPr>
              <a:t>National AVT evaluation pilot: neighbourhood proposal</a:t>
            </a:r>
            <a:endParaRPr lang="en-US" sz="1725" dirty="0"/>
          </a:p>
        </p:txBody>
      </p:sp>
      <p:sp>
        <p:nvSpPr>
          <p:cNvPr id="33" name="Text 33">
            <a:extLst>
              <a:ext uri="{FF2B5EF4-FFF2-40B4-BE49-F238E27FC236}">
                <a16:creationId xmlns:a16="http://schemas.microsoft.com/office/drawing/2014/main" id="{190B83A2-C0D1-F112-74B3-77DE30100F6D}"/>
              </a:ext>
            </a:extLst>
          </p:cNvPr>
          <p:cNvSpPr/>
          <p:nvPr/>
        </p:nvSpPr>
        <p:spPr>
          <a:xfrm>
            <a:off x="4684005" y="7109721"/>
            <a:ext cx="7200900" cy="397764"/>
          </a:xfrm>
          <a:prstGeom prst="rect">
            <a:avLst/>
          </a:prstGeom>
          <a:noFill/>
          <a:ln/>
        </p:spPr>
        <p:txBody>
          <a:bodyPr wrap="square" lIns="0" tIns="0" rIns="0" bIns="0" rtlCol="0" anchor="ctr">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725" b="1" dirty="0">
                <a:solidFill>
                  <a:srgbClr val="1B2733"/>
                </a:solidFill>
              </a:rPr>
              <a:t>Next steps: Upcoming webinar: triage models, what else?</a:t>
            </a:r>
            <a:endParaRPr lang="en-US" sz="1725" dirty="0"/>
          </a:p>
        </p:txBody>
      </p:sp>
      <p:sp>
        <p:nvSpPr>
          <p:cNvPr id="34" name="Text 10">
            <a:extLst>
              <a:ext uri="{FF2B5EF4-FFF2-40B4-BE49-F238E27FC236}">
                <a16:creationId xmlns:a16="http://schemas.microsoft.com/office/drawing/2014/main" id="{C441D082-B560-B23C-6521-718FA3A3CBAA}"/>
              </a:ext>
            </a:extLst>
          </p:cNvPr>
          <p:cNvSpPr/>
          <p:nvPr/>
        </p:nvSpPr>
        <p:spPr>
          <a:xfrm>
            <a:off x="12061611" y="1733163"/>
            <a:ext cx="5280660" cy="521208"/>
          </a:xfrm>
          <a:prstGeom prst="rect">
            <a:avLst/>
          </a:prstGeom>
          <a:noFill/>
          <a:ln/>
        </p:spPr>
        <p:txBody>
          <a:bodyPr wrap="square" lIns="191" tIns="191" rIns="191" bIns="191" rtlCol="0" anchor="ctr">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80" dirty="0">
                <a:solidFill>
                  <a:srgbClr val="425466"/>
                </a:solidFill>
              </a:rPr>
              <a:t>Dr Ragu Rajan, GP lead SPCPC Digital Innovation  </a:t>
            </a:r>
            <a:r>
              <a:rPr lang="en-US" sz="1380" dirty="0" err="1">
                <a:solidFill>
                  <a:srgbClr val="425466"/>
                </a:solidFill>
              </a:rPr>
              <a:t>programme</a:t>
            </a:r>
            <a:endParaRPr lang="en-US" sz="1380" dirty="0"/>
          </a:p>
        </p:txBody>
      </p:sp>
      <p:sp>
        <p:nvSpPr>
          <p:cNvPr id="35" name="Text 14">
            <a:extLst>
              <a:ext uri="{FF2B5EF4-FFF2-40B4-BE49-F238E27FC236}">
                <a16:creationId xmlns:a16="http://schemas.microsoft.com/office/drawing/2014/main" id="{634C1F5E-904B-45FF-3A39-DFEB4C176532}"/>
              </a:ext>
            </a:extLst>
          </p:cNvPr>
          <p:cNvSpPr/>
          <p:nvPr/>
        </p:nvSpPr>
        <p:spPr>
          <a:xfrm>
            <a:off x="12061612" y="2735699"/>
            <a:ext cx="5479739" cy="521208"/>
          </a:xfrm>
          <a:prstGeom prst="rect">
            <a:avLst/>
          </a:prstGeom>
          <a:noFill/>
          <a:ln/>
        </p:spPr>
        <p:txBody>
          <a:bodyPr wrap="square" lIns="191" tIns="191" rIns="191" bIns="191" rtlCol="0" anchor="ctr">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80" dirty="0">
                <a:solidFill>
                  <a:srgbClr val="425466"/>
                </a:solidFill>
              </a:rPr>
              <a:t>Dr Keith Grimes, Curistica / Digital Health &amp; Governance Lead, SDHC</a:t>
            </a:r>
            <a:endParaRPr lang="en-US" sz="1380" dirty="0"/>
          </a:p>
        </p:txBody>
      </p:sp>
      <p:sp>
        <p:nvSpPr>
          <p:cNvPr id="36" name="Text 18">
            <a:extLst>
              <a:ext uri="{FF2B5EF4-FFF2-40B4-BE49-F238E27FC236}">
                <a16:creationId xmlns:a16="http://schemas.microsoft.com/office/drawing/2014/main" id="{E81F8BE9-C166-FB79-FD6B-A121F406C441}"/>
              </a:ext>
            </a:extLst>
          </p:cNvPr>
          <p:cNvSpPr/>
          <p:nvPr/>
        </p:nvSpPr>
        <p:spPr>
          <a:xfrm>
            <a:off x="12061611" y="3422478"/>
            <a:ext cx="5280660" cy="521208"/>
          </a:xfrm>
          <a:prstGeom prst="rect">
            <a:avLst/>
          </a:prstGeom>
          <a:noFill/>
          <a:ln/>
        </p:spPr>
        <p:txBody>
          <a:bodyPr wrap="square" lIns="191" tIns="191" rIns="191" bIns="191" rtlCol="0" anchor="ctr">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80" dirty="0">
                <a:solidFill>
                  <a:srgbClr val="425466"/>
                </a:solidFill>
              </a:rPr>
              <a:t>Tom Micklewright, Managing Partner, Limetree Surgery</a:t>
            </a:r>
            <a:endParaRPr lang="en-US" sz="1380" dirty="0"/>
          </a:p>
        </p:txBody>
      </p:sp>
      <p:sp>
        <p:nvSpPr>
          <p:cNvPr id="37" name="Text 22">
            <a:extLst>
              <a:ext uri="{FF2B5EF4-FFF2-40B4-BE49-F238E27FC236}">
                <a16:creationId xmlns:a16="http://schemas.microsoft.com/office/drawing/2014/main" id="{1A376793-8969-D12F-D6FB-15F8DDB5A883}"/>
              </a:ext>
            </a:extLst>
          </p:cNvPr>
          <p:cNvSpPr/>
          <p:nvPr/>
        </p:nvSpPr>
        <p:spPr>
          <a:xfrm>
            <a:off x="12061611" y="4437467"/>
            <a:ext cx="5280660" cy="521208"/>
          </a:xfrm>
          <a:prstGeom prst="rect">
            <a:avLst/>
          </a:prstGeom>
          <a:noFill/>
          <a:ln/>
        </p:spPr>
        <p:txBody>
          <a:bodyPr wrap="square" lIns="191" tIns="191" rIns="191" bIns="191" rtlCol="0" anchor="ctr">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80" dirty="0">
                <a:solidFill>
                  <a:srgbClr val="425466"/>
                </a:solidFill>
              </a:rPr>
              <a:t>Kirstie Ingram (slides prepared by Jonathan Harris, DTL, Foundry) </a:t>
            </a:r>
            <a:endParaRPr lang="en-US" sz="1380" dirty="0"/>
          </a:p>
        </p:txBody>
      </p:sp>
      <p:sp>
        <p:nvSpPr>
          <p:cNvPr id="38" name="Text 26">
            <a:extLst>
              <a:ext uri="{FF2B5EF4-FFF2-40B4-BE49-F238E27FC236}">
                <a16:creationId xmlns:a16="http://schemas.microsoft.com/office/drawing/2014/main" id="{2B2BEEC7-5BA9-C4F6-8692-FF9A1F2C8A3E}"/>
              </a:ext>
            </a:extLst>
          </p:cNvPr>
          <p:cNvSpPr/>
          <p:nvPr/>
        </p:nvSpPr>
        <p:spPr>
          <a:xfrm>
            <a:off x="12061612" y="5213327"/>
            <a:ext cx="5788925" cy="521208"/>
          </a:xfrm>
          <a:prstGeom prst="rect">
            <a:avLst/>
          </a:prstGeom>
          <a:noFill/>
          <a:ln/>
        </p:spPr>
        <p:txBody>
          <a:bodyPr wrap="square" lIns="191" tIns="191" rIns="191" bIns="191" rtlCol="0" anchor="ctr">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80" dirty="0"/>
              <a:t>Antonia Frost, Chief Nursing Information Officer, SCFT</a:t>
            </a:r>
          </a:p>
        </p:txBody>
      </p:sp>
      <p:sp>
        <p:nvSpPr>
          <p:cNvPr id="39" name="Text 30">
            <a:extLst>
              <a:ext uri="{FF2B5EF4-FFF2-40B4-BE49-F238E27FC236}">
                <a16:creationId xmlns:a16="http://schemas.microsoft.com/office/drawing/2014/main" id="{F8A7A24C-105B-F428-0E32-74CA03C42E65}"/>
              </a:ext>
            </a:extLst>
          </p:cNvPr>
          <p:cNvSpPr/>
          <p:nvPr/>
        </p:nvSpPr>
        <p:spPr>
          <a:xfrm>
            <a:off x="12061611" y="6108792"/>
            <a:ext cx="5280660" cy="521208"/>
          </a:xfrm>
          <a:prstGeom prst="rect">
            <a:avLst/>
          </a:prstGeom>
          <a:noFill/>
          <a:ln/>
        </p:spPr>
        <p:txBody>
          <a:bodyPr wrap="square" lIns="191" tIns="191" rIns="191" bIns="191" rtlCol="0" anchor="ctr">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80" dirty="0">
                <a:solidFill>
                  <a:srgbClr val="425466"/>
                </a:solidFill>
              </a:rPr>
              <a:t>Ross Wickens, HIN KSS</a:t>
            </a:r>
            <a:endParaRPr lang="en-US" sz="1380" dirty="0"/>
          </a:p>
        </p:txBody>
      </p:sp>
      <p:sp>
        <p:nvSpPr>
          <p:cNvPr id="40" name="Text 34">
            <a:extLst>
              <a:ext uri="{FF2B5EF4-FFF2-40B4-BE49-F238E27FC236}">
                <a16:creationId xmlns:a16="http://schemas.microsoft.com/office/drawing/2014/main" id="{B80BF37E-8332-2623-A7D1-889E0FA7CD16}"/>
              </a:ext>
            </a:extLst>
          </p:cNvPr>
          <p:cNvSpPr/>
          <p:nvPr/>
        </p:nvSpPr>
        <p:spPr>
          <a:xfrm>
            <a:off x="12061611" y="7027425"/>
            <a:ext cx="5280660" cy="521208"/>
          </a:xfrm>
          <a:prstGeom prst="rect">
            <a:avLst/>
          </a:prstGeom>
          <a:noFill/>
          <a:ln/>
        </p:spPr>
        <p:txBody>
          <a:bodyPr wrap="square" lIns="191" tIns="191" rIns="191" bIns="191" rtlCol="0" anchor="ctr">
            <a:normAutofit/>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80" dirty="0">
                <a:solidFill>
                  <a:srgbClr val="425466"/>
                </a:solidFill>
              </a:rPr>
              <a:t>Dr Ragu Rajan</a:t>
            </a:r>
            <a:endParaRPr lang="en-US" sz="1380" dirty="0"/>
          </a:p>
        </p:txBody>
      </p:sp>
      <p:sp>
        <p:nvSpPr>
          <p:cNvPr id="41" name="Text 35">
            <a:extLst>
              <a:ext uri="{FF2B5EF4-FFF2-40B4-BE49-F238E27FC236}">
                <a16:creationId xmlns:a16="http://schemas.microsoft.com/office/drawing/2014/main" id="{7115BACE-CD03-ED45-BEBE-3E59F80AC54F}"/>
              </a:ext>
            </a:extLst>
          </p:cNvPr>
          <p:cNvSpPr/>
          <p:nvPr/>
        </p:nvSpPr>
        <p:spPr>
          <a:xfrm>
            <a:off x="2107297" y="8073002"/>
            <a:ext cx="15434054" cy="521208"/>
          </a:xfrm>
          <a:prstGeom prst="rect">
            <a:avLst/>
          </a:prstGeom>
          <a:solidFill>
            <a:srgbClr val="EAF7F6"/>
          </a:solidFill>
          <a:ln>
            <a:solidFill>
              <a:srgbClr val="A8DAD8"/>
            </a:solidFill>
          </a:ln>
        </p:spPr>
        <p:txBody>
          <a:bodyPr wrap="square" lIns="953" tIns="953" rIns="953" bIns="953"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80" b="1" dirty="0">
                <a:solidFill>
                  <a:srgbClr val="006747"/>
                </a:solidFill>
              </a:rPr>
              <a:t>Call to action: Please consider whether you can contribute a case study for the upcoming triage models webinar.</a:t>
            </a:r>
            <a:endParaRPr lang="en-US" sz="1380" dirty="0"/>
          </a:p>
        </p:txBody>
      </p:sp>
    </p:spTree>
    <p:extLst>
      <p:ext uri="{BB962C8B-B14F-4D97-AF65-F5344CB8AC3E}">
        <p14:creationId xmlns:p14="http://schemas.microsoft.com/office/powerpoint/2010/main" val="35915159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BE9E9"/>
        </a:solidFill>
        <a:effectLst/>
      </p:bgPr>
    </p:bg>
    <p:spTree>
      <p:nvGrpSpPr>
        <p:cNvPr id="1" name=""/>
        <p:cNvGrpSpPr/>
        <p:nvPr/>
      </p:nvGrpSpPr>
      <p:grpSpPr>
        <a:xfrm>
          <a:off x="0" y="0"/>
          <a:ext cx="0" cy="0"/>
          <a:chOff x="0" y="0"/>
          <a:chExt cx="0" cy="0"/>
        </a:xfrm>
      </p:grpSpPr>
      <p:grpSp>
        <p:nvGrpSpPr>
          <p:cNvPr id="2" name="Group 2"/>
          <p:cNvGrpSpPr/>
          <p:nvPr/>
        </p:nvGrpSpPr>
        <p:grpSpPr>
          <a:xfrm>
            <a:off x="-4132898" y="-1537335"/>
            <a:ext cx="6842760" cy="5132070"/>
            <a:chOff x="0" y="0"/>
            <a:chExt cx="812800" cy="609600"/>
          </a:xfrm>
        </p:grpSpPr>
        <p:sp>
          <p:nvSpPr>
            <p:cNvPr id="3" name="Freeform 3"/>
            <p:cNvSpPr/>
            <p:nvPr/>
          </p:nvSpPr>
          <p:spPr>
            <a:xfrm>
              <a:off x="25590" y="0"/>
              <a:ext cx="761620" cy="609600"/>
            </a:xfrm>
            <a:custGeom>
              <a:avLst/>
              <a:gdLst/>
              <a:ahLst/>
              <a:cxnLst/>
              <a:rect l="l" t="t" r="r" b="b"/>
              <a:pathLst>
                <a:path w="761620" h="609600">
                  <a:moveTo>
                    <a:pt x="269254" y="0"/>
                  </a:moveTo>
                  <a:lnTo>
                    <a:pt x="695566" y="0"/>
                  </a:lnTo>
                  <a:cubicBezTo>
                    <a:pt x="716799" y="0"/>
                    <a:pt x="736737" y="10207"/>
                    <a:pt x="749151" y="27431"/>
                  </a:cubicBezTo>
                  <a:cubicBezTo>
                    <a:pt x="761566" y="44656"/>
                    <a:pt x="764944" y="66798"/>
                    <a:pt x="758230" y="86941"/>
                  </a:cubicBezTo>
                  <a:lnTo>
                    <a:pt x="612990" y="522659"/>
                  </a:lnTo>
                  <a:cubicBezTo>
                    <a:pt x="595684" y="574579"/>
                    <a:pt x="547095" y="609600"/>
                    <a:pt x="492366" y="609600"/>
                  </a:cubicBezTo>
                  <a:lnTo>
                    <a:pt x="66054" y="609600"/>
                  </a:lnTo>
                  <a:cubicBezTo>
                    <a:pt x="44821" y="609600"/>
                    <a:pt x="24883" y="599393"/>
                    <a:pt x="12469" y="582169"/>
                  </a:cubicBezTo>
                  <a:cubicBezTo>
                    <a:pt x="54" y="564944"/>
                    <a:pt x="-3324" y="542802"/>
                    <a:pt x="3390" y="522659"/>
                  </a:cubicBezTo>
                  <a:lnTo>
                    <a:pt x="148630" y="86941"/>
                  </a:lnTo>
                  <a:cubicBezTo>
                    <a:pt x="165936" y="35021"/>
                    <a:pt x="214525" y="0"/>
                    <a:pt x="269254" y="0"/>
                  </a:cubicBezTo>
                  <a:close/>
                </a:path>
              </a:pathLst>
            </a:custGeom>
            <a:solidFill>
              <a:srgbClr val="5B8C32"/>
            </a:solidFill>
          </p:spPr>
          <p:txBody>
            <a:bodyPr/>
            <a:lstStyle/>
            <a:p>
              <a:endParaRPr lang="en-GB"/>
            </a:p>
          </p:txBody>
        </p:sp>
        <p:sp>
          <p:nvSpPr>
            <p:cNvPr id="4" name="TextBox 4"/>
            <p:cNvSpPr txBox="1"/>
            <p:nvPr/>
          </p:nvSpPr>
          <p:spPr>
            <a:xfrm>
              <a:off x="101600" y="-38100"/>
              <a:ext cx="609600" cy="64770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5521940" y="7068502"/>
            <a:ext cx="6842760" cy="5132070"/>
            <a:chOff x="0" y="0"/>
            <a:chExt cx="812800" cy="609600"/>
          </a:xfrm>
        </p:grpSpPr>
        <p:sp>
          <p:nvSpPr>
            <p:cNvPr id="6" name="Freeform 6"/>
            <p:cNvSpPr/>
            <p:nvPr/>
          </p:nvSpPr>
          <p:spPr>
            <a:xfrm>
              <a:off x="25590" y="0"/>
              <a:ext cx="761620" cy="609600"/>
            </a:xfrm>
            <a:custGeom>
              <a:avLst/>
              <a:gdLst/>
              <a:ahLst/>
              <a:cxnLst/>
              <a:rect l="l" t="t" r="r" b="b"/>
              <a:pathLst>
                <a:path w="761620" h="609600">
                  <a:moveTo>
                    <a:pt x="269254" y="0"/>
                  </a:moveTo>
                  <a:lnTo>
                    <a:pt x="695566" y="0"/>
                  </a:lnTo>
                  <a:cubicBezTo>
                    <a:pt x="716799" y="0"/>
                    <a:pt x="736737" y="10207"/>
                    <a:pt x="749151" y="27431"/>
                  </a:cubicBezTo>
                  <a:cubicBezTo>
                    <a:pt x="761566" y="44656"/>
                    <a:pt x="764944" y="66798"/>
                    <a:pt x="758230" y="86941"/>
                  </a:cubicBezTo>
                  <a:lnTo>
                    <a:pt x="612990" y="522659"/>
                  </a:lnTo>
                  <a:cubicBezTo>
                    <a:pt x="595684" y="574579"/>
                    <a:pt x="547095" y="609600"/>
                    <a:pt x="492366" y="609600"/>
                  </a:cubicBezTo>
                  <a:lnTo>
                    <a:pt x="66054" y="609600"/>
                  </a:lnTo>
                  <a:cubicBezTo>
                    <a:pt x="44821" y="609600"/>
                    <a:pt x="24883" y="599393"/>
                    <a:pt x="12469" y="582169"/>
                  </a:cubicBezTo>
                  <a:cubicBezTo>
                    <a:pt x="54" y="564944"/>
                    <a:pt x="-3324" y="542802"/>
                    <a:pt x="3390" y="522659"/>
                  </a:cubicBezTo>
                  <a:lnTo>
                    <a:pt x="148630" y="86941"/>
                  </a:lnTo>
                  <a:cubicBezTo>
                    <a:pt x="165936" y="35021"/>
                    <a:pt x="214525" y="0"/>
                    <a:pt x="269254" y="0"/>
                  </a:cubicBezTo>
                  <a:close/>
                </a:path>
              </a:pathLst>
            </a:custGeom>
            <a:solidFill>
              <a:srgbClr val="7EBD4A"/>
            </a:solidFill>
          </p:spPr>
          <p:txBody>
            <a:bodyPr/>
            <a:lstStyle/>
            <a:p>
              <a:endParaRPr lang="en-GB"/>
            </a:p>
          </p:txBody>
        </p:sp>
        <p:sp>
          <p:nvSpPr>
            <p:cNvPr id="7" name="TextBox 7"/>
            <p:cNvSpPr txBox="1"/>
            <p:nvPr/>
          </p:nvSpPr>
          <p:spPr>
            <a:xfrm>
              <a:off x="101600" y="-38100"/>
              <a:ext cx="609600" cy="647700"/>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2105702" y="-4341495"/>
            <a:ext cx="6842760" cy="5132070"/>
            <a:chOff x="0" y="0"/>
            <a:chExt cx="812800" cy="609600"/>
          </a:xfrm>
        </p:grpSpPr>
        <p:sp>
          <p:nvSpPr>
            <p:cNvPr id="9" name="Freeform 9"/>
            <p:cNvSpPr/>
            <p:nvPr/>
          </p:nvSpPr>
          <p:spPr>
            <a:xfrm>
              <a:off x="10742" y="0"/>
              <a:ext cx="791317" cy="609600"/>
            </a:xfrm>
            <a:custGeom>
              <a:avLst/>
              <a:gdLst/>
              <a:ahLst/>
              <a:cxnLst/>
              <a:rect l="l" t="t" r="r" b="b"/>
              <a:pathLst>
                <a:path w="791317" h="609600">
                  <a:moveTo>
                    <a:pt x="230926" y="0"/>
                  </a:moveTo>
                  <a:lnTo>
                    <a:pt x="763590" y="0"/>
                  </a:lnTo>
                  <a:cubicBezTo>
                    <a:pt x="772503" y="0"/>
                    <a:pt x="780872" y="4284"/>
                    <a:pt x="786083" y="11514"/>
                  </a:cubicBezTo>
                  <a:cubicBezTo>
                    <a:pt x="791294" y="18744"/>
                    <a:pt x="792712" y="28039"/>
                    <a:pt x="789893" y="36494"/>
                  </a:cubicBezTo>
                  <a:lnTo>
                    <a:pt x="611023" y="573106"/>
                  </a:lnTo>
                  <a:cubicBezTo>
                    <a:pt x="603758" y="594900"/>
                    <a:pt x="583363" y="609600"/>
                    <a:pt x="560390" y="609600"/>
                  </a:cubicBezTo>
                  <a:lnTo>
                    <a:pt x="27726" y="609600"/>
                  </a:lnTo>
                  <a:cubicBezTo>
                    <a:pt x="18813" y="609600"/>
                    <a:pt x="10444" y="605316"/>
                    <a:pt x="5233" y="598086"/>
                  </a:cubicBezTo>
                  <a:cubicBezTo>
                    <a:pt x="22" y="590856"/>
                    <a:pt x="-1396" y="581561"/>
                    <a:pt x="1423" y="573106"/>
                  </a:cubicBezTo>
                  <a:lnTo>
                    <a:pt x="180293" y="36494"/>
                  </a:lnTo>
                  <a:cubicBezTo>
                    <a:pt x="187558" y="14700"/>
                    <a:pt x="207953" y="0"/>
                    <a:pt x="230926" y="0"/>
                  </a:cubicBezTo>
                  <a:close/>
                </a:path>
              </a:pathLst>
            </a:custGeom>
            <a:solidFill>
              <a:srgbClr val="7EBD4A"/>
            </a:solidFill>
          </p:spPr>
          <p:txBody>
            <a:bodyPr/>
            <a:lstStyle/>
            <a:p>
              <a:endParaRPr lang="en-GB"/>
            </a:p>
          </p:txBody>
        </p:sp>
        <p:sp>
          <p:nvSpPr>
            <p:cNvPr id="10" name="TextBox 10"/>
            <p:cNvSpPr txBox="1"/>
            <p:nvPr/>
          </p:nvSpPr>
          <p:spPr>
            <a:xfrm>
              <a:off x="101600" y="-38100"/>
              <a:ext cx="609600" cy="647700"/>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9320154" y="9634537"/>
            <a:ext cx="6842760" cy="5132070"/>
            <a:chOff x="0" y="0"/>
            <a:chExt cx="812800" cy="609600"/>
          </a:xfrm>
        </p:grpSpPr>
        <p:sp>
          <p:nvSpPr>
            <p:cNvPr id="12" name="Freeform 12"/>
            <p:cNvSpPr/>
            <p:nvPr/>
          </p:nvSpPr>
          <p:spPr>
            <a:xfrm>
              <a:off x="10742" y="0"/>
              <a:ext cx="791317" cy="609600"/>
            </a:xfrm>
            <a:custGeom>
              <a:avLst/>
              <a:gdLst/>
              <a:ahLst/>
              <a:cxnLst/>
              <a:rect l="l" t="t" r="r" b="b"/>
              <a:pathLst>
                <a:path w="791317" h="609600">
                  <a:moveTo>
                    <a:pt x="230926" y="0"/>
                  </a:moveTo>
                  <a:lnTo>
                    <a:pt x="763590" y="0"/>
                  </a:lnTo>
                  <a:cubicBezTo>
                    <a:pt x="772503" y="0"/>
                    <a:pt x="780872" y="4284"/>
                    <a:pt x="786083" y="11514"/>
                  </a:cubicBezTo>
                  <a:cubicBezTo>
                    <a:pt x="791294" y="18744"/>
                    <a:pt x="792712" y="28039"/>
                    <a:pt x="789893" y="36494"/>
                  </a:cubicBezTo>
                  <a:lnTo>
                    <a:pt x="611023" y="573106"/>
                  </a:lnTo>
                  <a:cubicBezTo>
                    <a:pt x="603758" y="594900"/>
                    <a:pt x="583363" y="609600"/>
                    <a:pt x="560390" y="609600"/>
                  </a:cubicBezTo>
                  <a:lnTo>
                    <a:pt x="27726" y="609600"/>
                  </a:lnTo>
                  <a:cubicBezTo>
                    <a:pt x="18813" y="609600"/>
                    <a:pt x="10444" y="605316"/>
                    <a:pt x="5233" y="598086"/>
                  </a:cubicBezTo>
                  <a:cubicBezTo>
                    <a:pt x="22" y="590856"/>
                    <a:pt x="-1396" y="581561"/>
                    <a:pt x="1423" y="573106"/>
                  </a:cubicBezTo>
                  <a:lnTo>
                    <a:pt x="180293" y="36494"/>
                  </a:lnTo>
                  <a:cubicBezTo>
                    <a:pt x="187558" y="14700"/>
                    <a:pt x="207953" y="0"/>
                    <a:pt x="230926" y="0"/>
                  </a:cubicBezTo>
                  <a:close/>
                </a:path>
              </a:pathLst>
            </a:custGeom>
            <a:solidFill>
              <a:srgbClr val="5B8C32"/>
            </a:solidFill>
          </p:spPr>
          <p:txBody>
            <a:bodyPr/>
            <a:lstStyle/>
            <a:p>
              <a:endParaRPr lang="en-GB"/>
            </a:p>
          </p:txBody>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spcBef>
                  <a:spcPct val="0"/>
                </a:spcBef>
              </a:pPr>
              <a:endParaRPr/>
            </a:p>
          </p:txBody>
        </p:sp>
      </p:grpSp>
      <p:sp>
        <p:nvSpPr>
          <p:cNvPr id="14" name="AutoShape 14"/>
          <p:cNvSpPr/>
          <p:nvPr/>
        </p:nvSpPr>
        <p:spPr>
          <a:xfrm>
            <a:off x="9320154" y="771525"/>
            <a:ext cx="6492240" cy="0"/>
          </a:xfrm>
          <a:prstGeom prst="line">
            <a:avLst/>
          </a:prstGeom>
          <a:ln w="38100" cap="flat">
            <a:solidFill>
              <a:srgbClr val="7EBD4A"/>
            </a:solidFill>
            <a:prstDash val="solid"/>
            <a:headEnd type="none" w="sm" len="sm"/>
            <a:tailEnd type="none" w="sm" len="sm"/>
          </a:ln>
        </p:spPr>
        <p:txBody>
          <a:bodyPr/>
          <a:lstStyle/>
          <a:p>
            <a:endParaRPr lang="en-GB"/>
          </a:p>
        </p:txBody>
      </p:sp>
      <p:sp>
        <p:nvSpPr>
          <p:cNvPr id="15" name="AutoShape 15"/>
          <p:cNvSpPr/>
          <p:nvPr/>
        </p:nvSpPr>
        <p:spPr>
          <a:xfrm>
            <a:off x="5688146" y="9653588"/>
            <a:ext cx="4966461" cy="0"/>
          </a:xfrm>
          <a:prstGeom prst="line">
            <a:avLst/>
          </a:prstGeom>
          <a:ln w="38100" cap="flat">
            <a:solidFill>
              <a:srgbClr val="7EBD4A"/>
            </a:solidFill>
            <a:prstDash val="solid"/>
            <a:headEnd type="none" w="sm" len="sm"/>
            <a:tailEnd type="none" w="sm" len="sm"/>
          </a:ln>
        </p:spPr>
        <p:txBody>
          <a:bodyPr/>
          <a:lstStyle/>
          <a:p>
            <a:endParaRPr lang="en-GB"/>
          </a:p>
        </p:txBody>
      </p:sp>
      <p:sp>
        <p:nvSpPr>
          <p:cNvPr id="16" name="Freeform 16"/>
          <p:cNvSpPr/>
          <p:nvPr/>
        </p:nvSpPr>
        <p:spPr>
          <a:xfrm>
            <a:off x="0" y="9253601"/>
            <a:ext cx="3627736" cy="1033399"/>
          </a:xfrm>
          <a:custGeom>
            <a:avLst/>
            <a:gdLst/>
            <a:ahLst/>
            <a:cxnLst/>
            <a:rect l="l" t="t" r="r" b="b"/>
            <a:pathLst>
              <a:path w="3627736" h="1033399">
                <a:moveTo>
                  <a:pt x="0" y="0"/>
                </a:moveTo>
                <a:lnTo>
                  <a:pt x="3627736" y="0"/>
                </a:lnTo>
                <a:lnTo>
                  <a:pt x="3627736" y="1033399"/>
                </a:lnTo>
                <a:lnTo>
                  <a:pt x="0" y="103339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17" name="Freeform 17"/>
          <p:cNvSpPr/>
          <p:nvPr/>
        </p:nvSpPr>
        <p:spPr>
          <a:xfrm>
            <a:off x="2105702" y="2984330"/>
            <a:ext cx="3927716" cy="3795155"/>
          </a:xfrm>
          <a:custGeom>
            <a:avLst/>
            <a:gdLst/>
            <a:ahLst/>
            <a:cxnLst/>
            <a:rect l="l" t="t" r="r" b="b"/>
            <a:pathLst>
              <a:path w="3927716" h="3795155">
                <a:moveTo>
                  <a:pt x="0" y="0"/>
                </a:moveTo>
                <a:lnTo>
                  <a:pt x="3927716" y="0"/>
                </a:lnTo>
                <a:lnTo>
                  <a:pt x="3927716" y="3795155"/>
                </a:lnTo>
                <a:lnTo>
                  <a:pt x="0" y="3795155"/>
                </a:lnTo>
                <a:lnTo>
                  <a:pt x="0" y="0"/>
                </a:lnTo>
                <a:close/>
              </a:path>
            </a:pathLst>
          </a:custGeom>
          <a:blipFill>
            <a:blip r:embed="rId3"/>
            <a:stretch>
              <a:fillRect/>
            </a:stretch>
          </a:blipFill>
        </p:spPr>
        <p:txBody>
          <a:bodyPr/>
          <a:lstStyle/>
          <a:p>
            <a:endParaRPr lang="en-GB"/>
          </a:p>
        </p:txBody>
      </p:sp>
      <p:sp>
        <p:nvSpPr>
          <p:cNvPr id="18" name="TextBox 18"/>
          <p:cNvSpPr txBox="1"/>
          <p:nvPr/>
        </p:nvSpPr>
        <p:spPr>
          <a:xfrm>
            <a:off x="6446752" y="3278682"/>
            <a:ext cx="11919847" cy="2491740"/>
          </a:xfrm>
          <a:prstGeom prst="rect">
            <a:avLst/>
          </a:prstGeom>
        </p:spPr>
        <p:txBody>
          <a:bodyPr lIns="0" tIns="0" rIns="0" bIns="0" rtlCol="0" anchor="t">
            <a:spAutoFit/>
          </a:bodyPr>
          <a:lstStyle/>
          <a:p>
            <a:pPr marL="518160" lvl="1" indent="-259080" algn="l">
              <a:lnSpc>
                <a:spcPts val="3359"/>
              </a:lnSpc>
              <a:buFont typeface="Arial"/>
              <a:buChar char="•"/>
            </a:pPr>
            <a:r>
              <a:rPr lang="en-US" sz="2400">
                <a:solidFill>
                  <a:srgbClr val="3D611F"/>
                </a:solidFill>
                <a:latin typeface="Heebo"/>
                <a:ea typeface="Heebo"/>
                <a:cs typeface="Heebo"/>
                <a:sym typeface="Heebo"/>
              </a:rPr>
              <a:t>The Heidi task list!</a:t>
            </a:r>
          </a:p>
          <a:p>
            <a:pPr algn="l">
              <a:lnSpc>
                <a:spcPts val="3359"/>
              </a:lnSpc>
            </a:pPr>
            <a:endParaRPr lang="en-US" sz="2400">
              <a:solidFill>
                <a:srgbClr val="3D611F"/>
              </a:solidFill>
              <a:latin typeface="Heebo"/>
              <a:ea typeface="Heebo"/>
              <a:cs typeface="Heebo"/>
              <a:sym typeface="Heebo"/>
            </a:endParaRPr>
          </a:p>
          <a:p>
            <a:pPr marL="518160" lvl="1" indent="-259080" algn="l">
              <a:lnSpc>
                <a:spcPts val="3359"/>
              </a:lnSpc>
              <a:buFont typeface="Arial"/>
              <a:buChar char="•"/>
            </a:pPr>
            <a:r>
              <a:rPr lang="en-US" sz="2400">
                <a:solidFill>
                  <a:srgbClr val="3D611F"/>
                </a:solidFill>
                <a:latin typeface="Heebo"/>
                <a:ea typeface="Heebo"/>
                <a:cs typeface="Heebo"/>
                <a:sym typeface="Heebo"/>
              </a:rPr>
              <a:t>The roving ward mic.</a:t>
            </a:r>
          </a:p>
          <a:p>
            <a:pPr algn="l">
              <a:lnSpc>
                <a:spcPts val="3359"/>
              </a:lnSpc>
            </a:pPr>
            <a:endParaRPr lang="en-US" sz="2400">
              <a:solidFill>
                <a:srgbClr val="3D611F"/>
              </a:solidFill>
              <a:latin typeface="Heebo"/>
              <a:ea typeface="Heebo"/>
              <a:cs typeface="Heebo"/>
              <a:sym typeface="Heebo"/>
            </a:endParaRPr>
          </a:p>
          <a:p>
            <a:pPr marL="518160" lvl="1" indent="-259080" algn="l">
              <a:lnSpc>
                <a:spcPts val="3359"/>
              </a:lnSpc>
              <a:buFont typeface="Arial"/>
              <a:buChar char="•"/>
            </a:pPr>
            <a:r>
              <a:rPr lang="en-US" sz="2400">
                <a:solidFill>
                  <a:srgbClr val="3D611F"/>
                </a:solidFill>
                <a:latin typeface="Heebo"/>
                <a:ea typeface="Heebo"/>
                <a:cs typeface="Heebo"/>
                <a:sym typeface="Heebo"/>
              </a:rPr>
              <a:t>Clinical system integration…</a:t>
            </a:r>
          </a:p>
          <a:p>
            <a:pPr algn="just">
              <a:lnSpc>
                <a:spcPts val="3359"/>
              </a:lnSpc>
            </a:pPr>
            <a:endParaRPr lang="en-US" sz="2400">
              <a:solidFill>
                <a:srgbClr val="3D611F"/>
              </a:solidFill>
              <a:latin typeface="Heebo"/>
              <a:ea typeface="Heebo"/>
              <a:cs typeface="Heebo"/>
              <a:sym typeface="Heebo"/>
            </a:endParaRPr>
          </a:p>
        </p:txBody>
      </p:sp>
      <p:sp>
        <p:nvSpPr>
          <p:cNvPr id="19" name="TextBox 19"/>
          <p:cNvSpPr txBox="1"/>
          <p:nvPr/>
        </p:nvSpPr>
        <p:spPr>
          <a:xfrm>
            <a:off x="6446752" y="2130255"/>
            <a:ext cx="11540831" cy="854075"/>
          </a:xfrm>
          <a:prstGeom prst="rect">
            <a:avLst/>
          </a:prstGeom>
        </p:spPr>
        <p:txBody>
          <a:bodyPr lIns="0" tIns="0" rIns="0" bIns="0" rtlCol="0" anchor="t">
            <a:spAutoFit/>
          </a:bodyPr>
          <a:lstStyle/>
          <a:p>
            <a:pPr algn="l">
              <a:lnSpc>
                <a:spcPts val="7000"/>
              </a:lnSpc>
            </a:pPr>
            <a:r>
              <a:rPr lang="en-US" sz="5000" b="1">
                <a:solidFill>
                  <a:srgbClr val="3D611F"/>
                </a:solidFill>
                <a:latin typeface="Emmali Semi-Bold"/>
                <a:ea typeface="Emmali Semi-Bold"/>
                <a:cs typeface="Emmali Semi-Bold"/>
                <a:sym typeface="Emmali Semi-Bold"/>
              </a:rPr>
              <a:t>WHAT’S NEXT</a:t>
            </a:r>
          </a:p>
        </p:txBody>
      </p:sp>
      <p:sp>
        <p:nvSpPr>
          <p:cNvPr id="20" name="TextBox 20"/>
          <p:cNvSpPr txBox="1"/>
          <p:nvPr/>
        </p:nvSpPr>
        <p:spPr>
          <a:xfrm>
            <a:off x="16162914" y="130772"/>
            <a:ext cx="1096386" cy="1186257"/>
          </a:xfrm>
          <a:prstGeom prst="rect">
            <a:avLst/>
          </a:prstGeom>
        </p:spPr>
        <p:txBody>
          <a:bodyPr lIns="0" tIns="0" rIns="0" bIns="0" rtlCol="0" anchor="t">
            <a:spAutoFit/>
          </a:bodyPr>
          <a:lstStyle/>
          <a:p>
            <a:pPr algn="ctr">
              <a:lnSpc>
                <a:spcPts val="9690"/>
              </a:lnSpc>
            </a:pPr>
            <a:r>
              <a:rPr lang="en-US" sz="6921" b="1">
                <a:solidFill>
                  <a:srgbClr val="3D611F">
                    <a:alpha val="25882"/>
                  </a:srgbClr>
                </a:solidFill>
                <a:latin typeface="Emmali Semi-Bold"/>
                <a:ea typeface="Emmali Semi-Bold"/>
                <a:cs typeface="Emmali Semi-Bold"/>
                <a:sym typeface="Emmali Semi-Bold"/>
              </a:rPr>
              <a:t>08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1" y="0"/>
            <a:ext cx="18287543" cy="1583820"/>
          </a:xfrm>
          <a:prstGeom prst="rect">
            <a:avLst/>
          </a:prstGeom>
          <a:solidFill>
            <a:srgbClr val="036564"/>
          </a:solidFill>
          <a:ln w="12700">
            <a:solidFill>
              <a:srgbClr val="1B2430"/>
            </a:solidFill>
            <a:prstDash val="solid"/>
          </a:ln>
        </p:spPr>
        <p:txBody>
          <a:bodyPr/>
          <a:lstStyle/>
          <a:p>
            <a:endParaRPr lang="en-GB" sz="2700"/>
          </a:p>
        </p:txBody>
      </p:sp>
      <p:sp>
        <p:nvSpPr>
          <p:cNvPr id="3" name="Text 1"/>
          <p:cNvSpPr/>
          <p:nvPr/>
        </p:nvSpPr>
        <p:spPr>
          <a:xfrm>
            <a:off x="411480" y="599886"/>
            <a:ext cx="11452860" cy="384048"/>
          </a:xfrm>
          <a:prstGeom prst="rect">
            <a:avLst/>
          </a:prstGeom>
          <a:noFill/>
          <a:ln/>
        </p:spPr>
        <p:txBody>
          <a:bodyPr wrap="square" lIns="0" tIns="0" rIns="0" bIns="0" rtlCol="0" anchor="ctr"/>
          <a:lstStyle/>
          <a:p>
            <a:r>
              <a:rPr lang="en-US" sz="4200" b="1" dirty="0">
                <a:solidFill>
                  <a:srgbClr val="FFFFFF"/>
                </a:solidFill>
                <a:latin typeface="Aptos Display" pitchFamily="34" charset="0"/>
                <a:ea typeface="Aptos Display" pitchFamily="34" charset="-122"/>
                <a:cs typeface="Aptos Display" pitchFamily="34" charset="-120"/>
              </a:rPr>
              <a:t>Heidi AI AVT at Foundry Healthcare Lewes</a:t>
            </a:r>
            <a:endParaRPr lang="en-US" sz="4200" dirty="0"/>
          </a:p>
        </p:txBody>
      </p:sp>
      <p:sp>
        <p:nvSpPr>
          <p:cNvPr id="5" name="Text 3"/>
          <p:cNvSpPr/>
          <p:nvPr/>
        </p:nvSpPr>
        <p:spPr>
          <a:xfrm>
            <a:off x="822960" y="1303020"/>
            <a:ext cx="6858000" cy="480060"/>
          </a:xfrm>
          <a:prstGeom prst="rect">
            <a:avLst/>
          </a:prstGeom>
          <a:noFill/>
          <a:ln/>
        </p:spPr>
        <p:txBody>
          <a:bodyPr wrap="square" lIns="0" tIns="0" rIns="0" bIns="0" rtlCol="0" anchor="ctr"/>
          <a:lstStyle/>
          <a:p>
            <a:endParaRPr lang="en-US" sz="3000" dirty="0"/>
          </a:p>
        </p:txBody>
      </p:sp>
      <p:sp>
        <p:nvSpPr>
          <p:cNvPr id="6" name="Text 4"/>
          <p:cNvSpPr/>
          <p:nvPr/>
        </p:nvSpPr>
        <p:spPr>
          <a:xfrm>
            <a:off x="822960" y="2267156"/>
            <a:ext cx="15196293" cy="521208"/>
          </a:xfrm>
          <a:prstGeom prst="rect">
            <a:avLst/>
          </a:prstGeom>
          <a:noFill/>
          <a:ln/>
        </p:spPr>
        <p:txBody>
          <a:bodyPr wrap="square" lIns="0" tIns="0" rIns="0" bIns="0" rtlCol="0" anchor="ctr">
            <a:normAutofit/>
          </a:bodyPr>
          <a:lstStyle/>
          <a:p>
            <a:r>
              <a:rPr lang="en-US" sz="1875" dirty="0"/>
              <a:t>At Foundry, Heidi AI is used as a workflow support tool: it creates a draft output that staff review before it enters the record or downstream process.</a:t>
            </a:r>
          </a:p>
        </p:txBody>
      </p:sp>
      <p:sp>
        <p:nvSpPr>
          <p:cNvPr id="9" name="Shape 7"/>
          <p:cNvSpPr/>
          <p:nvPr/>
        </p:nvSpPr>
        <p:spPr>
          <a:xfrm>
            <a:off x="1645920" y="3634739"/>
            <a:ext cx="3017520" cy="713232"/>
          </a:xfrm>
          <a:prstGeom prst="roundRect">
            <a:avLst>
              <a:gd name="adj" fmla="val 15385"/>
            </a:avLst>
          </a:prstGeom>
          <a:solidFill>
            <a:srgbClr val="036564"/>
          </a:solidFill>
          <a:ln w="12700">
            <a:solidFill>
              <a:srgbClr val="008A8A"/>
            </a:solidFill>
            <a:prstDash val="solid"/>
          </a:ln>
        </p:spPr>
        <p:txBody>
          <a:bodyPr/>
          <a:lstStyle/>
          <a:p>
            <a:endParaRPr lang="en-GB" sz="2700"/>
          </a:p>
        </p:txBody>
      </p:sp>
      <p:sp>
        <p:nvSpPr>
          <p:cNvPr id="10" name="Text 8"/>
          <p:cNvSpPr/>
          <p:nvPr/>
        </p:nvSpPr>
        <p:spPr>
          <a:xfrm>
            <a:off x="1783080" y="3758183"/>
            <a:ext cx="2743200" cy="548640"/>
          </a:xfrm>
          <a:prstGeom prst="rect">
            <a:avLst/>
          </a:prstGeom>
          <a:noFill/>
          <a:ln/>
        </p:spPr>
        <p:txBody>
          <a:bodyPr wrap="square" lIns="0" tIns="0" rIns="0" bIns="0" rtlCol="0" anchor="ctr">
            <a:normAutofit/>
          </a:bodyPr>
          <a:lstStyle/>
          <a:p>
            <a:pPr algn="ctr"/>
            <a:r>
              <a:rPr lang="en-US" sz="1575" b="1" dirty="0">
                <a:solidFill>
                  <a:srgbClr val="FFFFFF"/>
                </a:solidFill>
              </a:rPr>
              <a:t>F2F and Telephone consultations</a:t>
            </a:r>
            <a:endParaRPr lang="en-US" sz="1575" dirty="0"/>
          </a:p>
        </p:txBody>
      </p:sp>
      <p:sp>
        <p:nvSpPr>
          <p:cNvPr id="11" name="Shape 9"/>
          <p:cNvSpPr/>
          <p:nvPr/>
        </p:nvSpPr>
        <p:spPr>
          <a:xfrm>
            <a:off x="5074920" y="3634739"/>
            <a:ext cx="3840480" cy="713232"/>
          </a:xfrm>
          <a:prstGeom prst="roundRect">
            <a:avLst>
              <a:gd name="adj" fmla="val 15385"/>
            </a:avLst>
          </a:prstGeom>
          <a:solidFill>
            <a:srgbClr val="276EF1"/>
          </a:solidFill>
          <a:ln w="12700">
            <a:solidFill>
              <a:srgbClr val="276EF1"/>
            </a:solidFill>
            <a:prstDash val="solid"/>
          </a:ln>
        </p:spPr>
        <p:txBody>
          <a:bodyPr/>
          <a:lstStyle/>
          <a:p>
            <a:endParaRPr lang="en-GB" sz="2700"/>
          </a:p>
        </p:txBody>
      </p:sp>
      <p:sp>
        <p:nvSpPr>
          <p:cNvPr id="12" name="Text 10"/>
          <p:cNvSpPr/>
          <p:nvPr/>
        </p:nvSpPr>
        <p:spPr>
          <a:xfrm>
            <a:off x="5212080" y="3758183"/>
            <a:ext cx="3566160" cy="548640"/>
          </a:xfrm>
          <a:prstGeom prst="rect">
            <a:avLst/>
          </a:prstGeom>
          <a:noFill/>
          <a:ln/>
        </p:spPr>
        <p:txBody>
          <a:bodyPr wrap="square" lIns="0" tIns="0" rIns="0" bIns="0" rtlCol="0" anchor="ctr">
            <a:normAutofit/>
          </a:bodyPr>
          <a:lstStyle/>
          <a:p>
            <a:pPr algn="ctr"/>
            <a:r>
              <a:rPr lang="en-US" sz="1575" b="1" dirty="0">
                <a:solidFill>
                  <a:srgbClr val="FFFFFF"/>
                </a:solidFill>
              </a:rPr>
              <a:t>Foundry Heidi AI output templates</a:t>
            </a:r>
            <a:endParaRPr lang="en-US" sz="1575" dirty="0"/>
          </a:p>
        </p:txBody>
      </p:sp>
      <p:sp>
        <p:nvSpPr>
          <p:cNvPr id="13" name="Shape 11"/>
          <p:cNvSpPr/>
          <p:nvPr/>
        </p:nvSpPr>
        <p:spPr>
          <a:xfrm>
            <a:off x="9326880" y="3634739"/>
            <a:ext cx="2537460" cy="713232"/>
          </a:xfrm>
          <a:prstGeom prst="roundRect">
            <a:avLst>
              <a:gd name="adj" fmla="val 15385"/>
            </a:avLst>
          </a:prstGeom>
          <a:solidFill>
            <a:srgbClr val="036564"/>
          </a:solidFill>
          <a:ln w="12700">
            <a:solidFill>
              <a:srgbClr val="2E7D32"/>
            </a:solidFill>
            <a:prstDash val="solid"/>
          </a:ln>
        </p:spPr>
        <p:txBody>
          <a:bodyPr/>
          <a:lstStyle/>
          <a:p>
            <a:endParaRPr lang="en-GB" sz="2700"/>
          </a:p>
        </p:txBody>
      </p:sp>
      <p:sp>
        <p:nvSpPr>
          <p:cNvPr id="14" name="Text 12"/>
          <p:cNvSpPr/>
          <p:nvPr/>
        </p:nvSpPr>
        <p:spPr>
          <a:xfrm>
            <a:off x="9464040" y="3758183"/>
            <a:ext cx="2263140" cy="548640"/>
          </a:xfrm>
          <a:prstGeom prst="rect">
            <a:avLst/>
          </a:prstGeom>
          <a:noFill/>
          <a:ln/>
        </p:spPr>
        <p:txBody>
          <a:bodyPr wrap="square" lIns="0" tIns="0" rIns="0" bIns="0" rtlCol="0" anchor="ctr">
            <a:normAutofit/>
          </a:bodyPr>
          <a:lstStyle/>
          <a:p>
            <a:pPr algn="ctr"/>
            <a:r>
              <a:rPr lang="en-US" sz="1575" b="1" dirty="0">
                <a:solidFill>
                  <a:srgbClr val="FFFFFF"/>
                </a:solidFill>
              </a:rPr>
              <a:t>Clinician review</a:t>
            </a:r>
            <a:endParaRPr lang="en-US" sz="1575" dirty="0"/>
          </a:p>
        </p:txBody>
      </p:sp>
      <p:sp>
        <p:nvSpPr>
          <p:cNvPr id="15" name="Shape 13"/>
          <p:cNvSpPr/>
          <p:nvPr/>
        </p:nvSpPr>
        <p:spPr>
          <a:xfrm>
            <a:off x="12351387" y="3625808"/>
            <a:ext cx="1988820" cy="713232"/>
          </a:xfrm>
          <a:prstGeom prst="roundRect">
            <a:avLst>
              <a:gd name="adj" fmla="val 15385"/>
            </a:avLst>
          </a:prstGeom>
          <a:solidFill>
            <a:srgbClr val="1B2430"/>
          </a:solidFill>
          <a:ln w="12700">
            <a:solidFill>
              <a:srgbClr val="1B2430"/>
            </a:solidFill>
            <a:prstDash val="solid"/>
          </a:ln>
        </p:spPr>
        <p:txBody>
          <a:bodyPr/>
          <a:lstStyle/>
          <a:p>
            <a:endParaRPr lang="en-GB" sz="2700"/>
          </a:p>
        </p:txBody>
      </p:sp>
      <p:sp>
        <p:nvSpPr>
          <p:cNvPr id="16" name="Text 14"/>
          <p:cNvSpPr/>
          <p:nvPr/>
        </p:nvSpPr>
        <p:spPr>
          <a:xfrm>
            <a:off x="12488547" y="3745245"/>
            <a:ext cx="1714500" cy="548640"/>
          </a:xfrm>
          <a:prstGeom prst="rect">
            <a:avLst/>
          </a:prstGeom>
          <a:noFill/>
          <a:ln/>
        </p:spPr>
        <p:txBody>
          <a:bodyPr wrap="square" lIns="0" tIns="0" rIns="0" bIns="0" rtlCol="0" anchor="ctr">
            <a:normAutofit/>
          </a:bodyPr>
          <a:lstStyle/>
          <a:p>
            <a:pPr algn="ctr"/>
            <a:r>
              <a:rPr lang="en-US" sz="1575" b="1" dirty="0">
                <a:solidFill>
                  <a:srgbClr val="FFFFFF"/>
                </a:solidFill>
              </a:rPr>
              <a:t>EPR entry</a:t>
            </a:r>
            <a:endParaRPr lang="en-US" sz="1575" dirty="0"/>
          </a:p>
        </p:txBody>
      </p:sp>
      <p:sp>
        <p:nvSpPr>
          <p:cNvPr id="18" name="Shape 16"/>
          <p:cNvSpPr/>
          <p:nvPr/>
        </p:nvSpPr>
        <p:spPr>
          <a:xfrm>
            <a:off x="4704588" y="3991355"/>
            <a:ext cx="301752" cy="0"/>
          </a:xfrm>
          <a:prstGeom prst="line">
            <a:avLst/>
          </a:prstGeom>
          <a:noFill/>
          <a:ln w="19050">
            <a:solidFill>
              <a:srgbClr val="A9B6C6"/>
            </a:solidFill>
            <a:prstDash val="solid"/>
            <a:headEnd type="none"/>
            <a:tailEnd type="triangle"/>
          </a:ln>
        </p:spPr>
        <p:txBody>
          <a:bodyPr/>
          <a:lstStyle/>
          <a:p>
            <a:endParaRPr lang="en-GB" sz="2700"/>
          </a:p>
        </p:txBody>
      </p:sp>
      <p:sp>
        <p:nvSpPr>
          <p:cNvPr id="19" name="Shape 17"/>
          <p:cNvSpPr/>
          <p:nvPr/>
        </p:nvSpPr>
        <p:spPr>
          <a:xfrm>
            <a:off x="8983980" y="3991355"/>
            <a:ext cx="301752" cy="0"/>
          </a:xfrm>
          <a:prstGeom prst="line">
            <a:avLst/>
          </a:prstGeom>
          <a:noFill/>
          <a:ln w="19050">
            <a:solidFill>
              <a:srgbClr val="A9B6C6"/>
            </a:solidFill>
            <a:prstDash val="solid"/>
            <a:headEnd type="none"/>
            <a:tailEnd type="triangle"/>
          </a:ln>
        </p:spPr>
        <p:txBody>
          <a:bodyPr/>
          <a:lstStyle/>
          <a:p>
            <a:endParaRPr lang="en-GB" sz="2700"/>
          </a:p>
        </p:txBody>
      </p:sp>
      <p:sp>
        <p:nvSpPr>
          <p:cNvPr id="20" name="Shape 18"/>
          <p:cNvSpPr/>
          <p:nvPr/>
        </p:nvSpPr>
        <p:spPr>
          <a:xfrm>
            <a:off x="11946636" y="3991355"/>
            <a:ext cx="301752" cy="0"/>
          </a:xfrm>
          <a:prstGeom prst="line">
            <a:avLst/>
          </a:prstGeom>
          <a:noFill/>
          <a:ln w="19050">
            <a:solidFill>
              <a:srgbClr val="A9B6C6"/>
            </a:solidFill>
            <a:prstDash val="solid"/>
            <a:headEnd type="none"/>
            <a:tailEnd type="triangle"/>
          </a:ln>
        </p:spPr>
        <p:txBody>
          <a:bodyPr/>
          <a:lstStyle/>
          <a:p>
            <a:endParaRPr lang="en-GB" sz="2700"/>
          </a:p>
        </p:txBody>
      </p:sp>
      <p:sp>
        <p:nvSpPr>
          <p:cNvPr id="21" name="Shape 19"/>
          <p:cNvSpPr/>
          <p:nvPr/>
        </p:nvSpPr>
        <p:spPr>
          <a:xfrm>
            <a:off x="1028700" y="5442399"/>
            <a:ext cx="7886700" cy="1879089"/>
          </a:xfrm>
          <a:prstGeom prst="roundRect">
            <a:avLst>
              <a:gd name="adj" fmla="val 5714"/>
            </a:avLst>
          </a:prstGeom>
          <a:solidFill>
            <a:srgbClr val="E8F0FF"/>
          </a:solidFill>
          <a:ln w="12700">
            <a:solidFill>
              <a:srgbClr val="C8D3E1"/>
            </a:solidFill>
            <a:prstDash val="solid"/>
          </a:ln>
        </p:spPr>
        <p:txBody>
          <a:bodyPr/>
          <a:lstStyle/>
          <a:p>
            <a:endParaRPr lang="en-GB" sz="2700"/>
          </a:p>
        </p:txBody>
      </p:sp>
      <p:sp>
        <p:nvSpPr>
          <p:cNvPr id="22" name="Shape 20"/>
          <p:cNvSpPr/>
          <p:nvPr/>
        </p:nvSpPr>
        <p:spPr>
          <a:xfrm>
            <a:off x="1028700" y="5442399"/>
            <a:ext cx="164592" cy="1879089"/>
          </a:xfrm>
          <a:prstGeom prst="rect">
            <a:avLst/>
          </a:prstGeom>
          <a:solidFill>
            <a:srgbClr val="276EF1"/>
          </a:solidFill>
          <a:ln w="12700">
            <a:solidFill>
              <a:srgbClr val="276EF1"/>
            </a:solidFill>
            <a:prstDash val="solid"/>
          </a:ln>
        </p:spPr>
        <p:txBody>
          <a:bodyPr/>
          <a:lstStyle/>
          <a:p>
            <a:endParaRPr lang="en-GB" sz="2700"/>
          </a:p>
        </p:txBody>
      </p:sp>
      <p:sp>
        <p:nvSpPr>
          <p:cNvPr id="23" name="Text 21"/>
          <p:cNvSpPr/>
          <p:nvPr/>
        </p:nvSpPr>
        <p:spPr>
          <a:xfrm>
            <a:off x="1412748" y="5689287"/>
            <a:ext cx="7200900" cy="384048"/>
          </a:xfrm>
          <a:prstGeom prst="rect">
            <a:avLst/>
          </a:prstGeom>
          <a:noFill/>
          <a:ln/>
        </p:spPr>
        <p:txBody>
          <a:bodyPr wrap="square" lIns="0" tIns="0" rIns="0" bIns="0" rtlCol="0" anchor="ctr"/>
          <a:lstStyle/>
          <a:p>
            <a:r>
              <a:rPr lang="en-US" sz="1950" b="1" dirty="0">
                <a:solidFill>
                  <a:srgbClr val="243041"/>
                </a:solidFill>
              </a:rPr>
              <a:t>Consultation documentation</a:t>
            </a:r>
            <a:endParaRPr lang="en-US" sz="1950" dirty="0"/>
          </a:p>
        </p:txBody>
      </p:sp>
      <p:sp>
        <p:nvSpPr>
          <p:cNvPr id="24" name="Text 22"/>
          <p:cNvSpPr/>
          <p:nvPr/>
        </p:nvSpPr>
        <p:spPr>
          <a:xfrm>
            <a:off x="1412748" y="6237927"/>
            <a:ext cx="7173468" cy="1851660"/>
          </a:xfrm>
          <a:prstGeom prst="rect">
            <a:avLst/>
          </a:prstGeom>
          <a:noFill/>
          <a:ln/>
        </p:spPr>
        <p:txBody>
          <a:bodyPr wrap="square" lIns="381" tIns="381" rIns="381" bIns="381" rtlCol="0" anchor="t">
            <a:normAutofit/>
          </a:bodyPr>
          <a:lstStyle/>
          <a:p>
            <a:r>
              <a:rPr lang="en-US" sz="1620" dirty="0">
                <a:solidFill>
                  <a:srgbClr val="243041"/>
                </a:solidFill>
              </a:rPr>
              <a:t>Heidi supports note generation in face to face and telephone consultations. The output is structured using pre-defined Foundry Heidi AI templates, then reviewed and amended by the clinician before transfer into the EPR.</a:t>
            </a:r>
            <a:endParaRPr lang="en-US" sz="1620" dirty="0"/>
          </a:p>
        </p:txBody>
      </p:sp>
      <p:sp>
        <p:nvSpPr>
          <p:cNvPr id="25" name="Shape 23"/>
          <p:cNvSpPr/>
          <p:nvPr/>
        </p:nvSpPr>
        <p:spPr>
          <a:xfrm>
            <a:off x="9395460" y="5455346"/>
            <a:ext cx="7886700" cy="1879089"/>
          </a:xfrm>
          <a:prstGeom prst="roundRect">
            <a:avLst>
              <a:gd name="adj" fmla="val 5714"/>
            </a:avLst>
          </a:prstGeom>
          <a:solidFill>
            <a:srgbClr val="EAF6EA"/>
          </a:solidFill>
          <a:ln w="12700">
            <a:solidFill>
              <a:srgbClr val="C8D3E1"/>
            </a:solidFill>
            <a:prstDash val="solid"/>
          </a:ln>
        </p:spPr>
        <p:txBody>
          <a:bodyPr/>
          <a:lstStyle/>
          <a:p>
            <a:endParaRPr lang="en-GB" sz="2700"/>
          </a:p>
        </p:txBody>
      </p:sp>
      <p:sp>
        <p:nvSpPr>
          <p:cNvPr id="26" name="Shape 24"/>
          <p:cNvSpPr/>
          <p:nvPr/>
        </p:nvSpPr>
        <p:spPr>
          <a:xfrm>
            <a:off x="9372603" y="5442399"/>
            <a:ext cx="187449" cy="1879089"/>
          </a:xfrm>
          <a:prstGeom prst="rect">
            <a:avLst/>
          </a:prstGeom>
          <a:solidFill>
            <a:srgbClr val="2E7D32"/>
          </a:solidFill>
          <a:ln w="12700">
            <a:solidFill>
              <a:srgbClr val="2E7D32"/>
            </a:solidFill>
            <a:prstDash val="solid"/>
          </a:ln>
        </p:spPr>
        <p:txBody>
          <a:bodyPr/>
          <a:lstStyle/>
          <a:p>
            <a:endParaRPr lang="en-GB" sz="2700"/>
          </a:p>
        </p:txBody>
      </p:sp>
      <p:sp>
        <p:nvSpPr>
          <p:cNvPr id="27" name="Text 25"/>
          <p:cNvSpPr/>
          <p:nvPr/>
        </p:nvSpPr>
        <p:spPr>
          <a:xfrm>
            <a:off x="9779508" y="5626418"/>
            <a:ext cx="7200900" cy="384048"/>
          </a:xfrm>
          <a:prstGeom prst="rect">
            <a:avLst/>
          </a:prstGeom>
          <a:noFill/>
          <a:ln/>
        </p:spPr>
        <p:txBody>
          <a:bodyPr wrap="square" lIns="0" tIns="0" rIns="0" bIns="0" rtlCol="0" anchor="ctr"/>
          <a:lstStyle/>
          <a:p>
            <a:r>
              <a:rPr lang="en-US" sz="1950" b="1" dirty="0">
                <a:solidFill>
                  <a:srgbClr val="243041"/>
                </a:solidFill>
              </a:rPr>
              <a:t>Referrals and secretarial workflow</a:t>
            </a:r>
            <a:endParaRPr lang="en-US" sz="1950" dirty="0"/>
          </a:p>
        </p:txBody>
      </p:sp>
      <p:sp>
        <p:nvSpPr>
          <p:cNvPr id="28" name="Text 26"/>
          <p:cNvSpPr/>
          <p:nvPr/>
        </p:nvSpPr>
        <p:spPr>
          <a:xfrm>
            <a:off x="9779508" y="6250874"/>
            <a:ext cx="7173468" cy="1851660"/>
          </a:xfrm>
          <a:prstGeom prst="rect">
            <a:avLst/>
          </a:prstGeom>
          <a:noFill/>
          <a:ln/>
        </p:spPr>
        <p:txBody>
          <a:bodyPr wrap="square" lIns="381" tIns="381" rIns="381" bIns="381" rtlCol="0" anchor="t">
            <a:normAutofit/>
          </a:bodyPr>
          <a:lstStyle/>
          <a:p>
            <a:r>
              <a:rPr lang="en-US" sz="1620" dirty="0">
                <a:solidFill>
                  <a:srgbClr val="243041"/>
                </a:solidFill>
              </a:rPr>
              <a:t>Referral letter drafting and related secretarial workflows have been built around Heidi. System protocols support standardised processing, with referral SOPs showing where Heidi fits into the local process.</a:t>
            </a:r>
            <a:endParaRPr lang="en-US" sz="1620" dirty="0"/>
          </a:p>
        </p:txBody>
      </p:sp>
      <p:sp>
        <p:nvSpPr>
          <p:cNvPr id="33" name="Text 30">
            <a:extLst>
              <a:ext uri="{FF2B5EF4-FFF2-40B4-BE49-F238E27FC236}">
                <a16:creationId xmlns:a16="http://schemas.microsoft.com/office/drawing/2014/main" id="{C55DF1C9-4710-8C91-9FCB-3CCF19841D12}"/>
              </a:ext>
            </a:extLst>
          </p:cNvPr>
          <p:cNvSpPr/>
          <p:nvPr/>
        </p:nvSpPr>
        <p:spPr>
          <a:xfrm>
            <a:off x="822960" y="9834372"/>
            <a:ext cx="10287000" cy="246888"/>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25" dirty="0">
                <a:solidFill>
                  <a:srgbClr val="7A8699"/>
                </a:solidFill>
              </a:rPr>
              <a:t>Prepared by Foundry Healthcare for the Digital COP</a:t>
            </a:r>
            <a:endParaRPr lang="en-US" sz="1125" dirty="0"/>
          </a:p>
        </p:txBody>
      </p:sp>
      <p:pic>
        <p:nvPicPr>
          <p:cNvPr id="39" name="Picture 38">
            <a:extLst>
              <a:ext uri="{FF2B5EF4-FFF2-40B4-BE49-F238E27FC236}">
                <a16:creationId xmlns:a16="http://schemas.microsoft.com/office/drawing/2014/main" id="{E5B65C12-334A-DEC4-00C5-CF5D733FC95D}"/>
              </a:ext>
            </a:extLst>
          </p:cNvPr>
          <p:cNvPicPr>
            <a:picLocks noChangeAspect="1"/>
          </p:cNvPicPr>
          <p:nvPr/>
        </p:nvPicPr>
        <p:blipFill>
          <a:blip r:embed="rId3"/>
          <a:stretch>
            <a:fillRect/>
          </a:stretch>
        </p:blipFill>
        <p:spPr>
          <a:xfrm>
            <a:off x="15833699" y="112222"/>
            <a:ext cx="2238555" cy="128717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1" y="0"/>
            <a:ext cx="18287543" cy="850392"/>
          </a:xfrm>
          <a:prstGeom prst="rect">
            <a:avLst/>
          </a:prstGeom>
          <a:solidFill>
            <a:srgbClr val="036564"/>
          </a:solidFill>
          <a:ln w="12700">
            <a:solidFill>
              <a:srgbClr val="1B2430"/>
            </a:solidFill>
            <a:prstDash val="solid"/>
          </a:ln>
        </p:spPr>
        <p:txBody>
          <a:bodyPr/>
          <a:lstStyle/>
          <a:p>
            <a:endParaRPr lang="en-GB" sz="2700"/>
          </a:p>
        </p:txBody>
      </p:sp>
      <p:sp>
        <p:nvSpPr>
          <p:cNvPr id="3" name="Text 1"/>
          <p:cNvSpPr/>
          <p:nvPr/>
        </p:nvSpPr>
        <p:spPr>
          <a:xfrm>
            <a:off x="617220" y="205740"/>
            <a:ext cx="11452860" cy="384048"/>
          </a:xfrm>
          <a:prstGeom prst="rect">
            <a:avLst/>
          </a:prstGeom>
          <a:noFill/>
          <a:ln/>
        </p:spPr>
        <p:txBody>
          <a:bodyPr wrap="square" lIns="0" tIns="0" rIns="0" bIns="0" rtlCol="0" anchor="ctr"/>
          <a:lstStyle/>
          <a:p>
            <a:r>
              <a:rPr lang="en-US" sz="2700" b="1" dirty="0">
                <a:solidFill>
                  <a:srgbClr val="FFFFFF"/>
                </a:solidFill>
                <a:latin typeface="Aptos Display" pitchFamily="34" charset="0"/>
                <a:ea typeface="Aptos Display" pitchFamily="34" charset="-122"/>
                <a:cs typeface="Aptos Display" pitchFamily="34" charset="-120"/>
              </a:rPr>
              <a:t>How we embedded Heidi safely</a:t>
            </a:r>
            <a:endParaRPr lang="en-US" sz="2700" dirty="0"/>
          </a:p>
        </p:txBody>
      </p:sp>
      <p:sp>
        <p:nvSpPr>
          <p:cNvPr id="6" name="Text 4"/>
          <p:cNvSpPr/>
          <p:nvPr/>
        </p:nvSpPr>
        <p:spPr>
          <a:xfrm>
            <a:off x="822959" y="1144557"/>
            <a:ext cx="14057606" cy="438912"/>
          </a:xfrm>
          <a:prstGeom prst="rect">
            <a:avLst/>
          </a:prstGeom>
          <a:noFill/>
          <a:ln/>
        </p:spPr>
        <p:txBody>
          <a:bodyPr wrap="square" lIns="0" tIns="0" rIns="0" bIns="0" rtlCol="0" anchor="ctr"/>
          <a:lstStyle/>
          <a:p>
            <a:r>
              <a:rPr lang="en-US" sz="1875" dirty="0"/>
              <a:t>We started small, learnt from real use, and used that learning to shape our Standard Operating Procedures, AI policies and training.</a:t>
            </a:r>
          </a:p>
        </p:txBody>
      </p:sp>
      <p:sp>
        <p:nvSpPr>
          <p:cNvPr id="7" name="Shape 5"/>
          <p:cNvSpPr/>
          <p:nvPr/>
        </p:nvSpPr>
        <p:spPr>
          <a:xfrm>
            <a:off x="1893318" y="2811780"/>
            <a:ext cx="850392" cy="850392"/>
          </a:xfrm>
          <a:prstGeom prst="ellipse">
            <a:avLst/>
          </a:prstGeom>
          <a:solidFill>
            <a:srgbClr val="036564"/>
          </a:solidFill>
          <a:ln w="12700">
            <a:solidFill>
              <a:srgbClr val="008A8A"/>
            </a:solidFill>
            <a:prstDash val="solid"/>
          </a:ln>
        </p:spPr>
        <p:txBody>
          <a:bodyPr/>
          <a:lstStyle/>
          <a:p>
            <a:endParaRPr lang="en-GB" sz="2700"/>
          </a:p>
        </p:txBody>
      </p:sp>
      <p:sp>
        <p:nvSpPr>
          <p:cNvPr id="8" name="Text 6"/>
          <p:cNvSpPr/>
          <p:nvPr/>
        </p:nvSpPr>
        <p:spPr>
          <a:xfrm>
            <a:off x="1893318" y="3031236"/>
            <a:ext cx="850392" cy="219456"/>
          </a:xfrm>
          <a:prstGeom prst="rect">
            <a:avLst/>
          </a:prstGeom>
          <a:noFill/>
          <a:ln/>
        </p:spPr>
        <p:txBody>
          <a:bodyPr wrap="square" lIns="0" tIns="0" rIns="0" bIns="0" rtlCol="0" anchor="ctr"/>
          <a:lstStyle/>
          <a:p>
            <a:pPr algn="ctr"/>
            <a:r>
              <a:rPr lang="en-US" sz="1950" b="1" dirty="0">
                <a:solidFill>
                  <a:srgbClr val="FFFFFF"/>
                </a:solidFill>
              </a:rPr>
              <a:t>1</a:t>
            </a:r>
            <a:endParaRPr lang="en-US" sz="1950" dirty="0"/>
          </a:p>
        </p:txBody>
      </p:sp>
      <p:sp>
        <p:nvSpPr>
          <p:cNvPr id="9" name="Shape 7"/>
          <p:cNvSpPr/>
          <p:nvPr/>
        </p:nvSpPr>
        <p:spPr>
          <a:xfrm>
            <a:off x="2812290" y="3236976"/>
            <a:ext cx="2125980" cy="0"/>
          </a:xfrm>
          <a:prstGeom prst="line">
            <a:avLst/>
          </a:prstGeom>
          <a:noFill/>
          <a:ln w="25400">
            <a:solidFill>
              <a:srgbClr val="9FB1C6"/>
            </a:solidFill>
            <a:prstDash val="solid"/>
            <a:tailEnd type="triangle"/>
          </a:ln>
        </p:spPr>
        <p:txBody>
          <a:bodyPr/>
          <a:lstStyle/>
          <a:p>
            <a:endParaRPr lang="en-GB" sz="2700"/>
          </a:p>
        </p:txBody>
      </p:sp>
      <p:sp>
        <p:nvSpPr>
          <p:cNvPr id="10" name="Text 8"/>
          <p:cNvSpPr/>
          <p:nvPr/>
        </p:nvSpPr>
        <p:spPr>
          <a:xfrm>
            <a:off x="1481838" y="3977640"/>
            <a:ext cx="1673352" cy="384048"/>
          </a:xfrm>
          <a:prstGeom prst="rect">
            <a:avLst/>
          </a:prstGeom>
          <a:noFill/>
          <a:ln/>
        </p:spPr>
        <p:txBody>
          <a:bodyPr wrap="square" lIns="0" tIns="0" rIns="0" bIns="0" rtlCol="0" anchor="ctr">
            <a:normAutofit/>
          </a:bodyPr>
          <a:lstStyle/>
          <a:p>
            <a:pPr algn="ctr"/>
            <a:r>
              <a:rPr lang="en-US" sz="1680" b="1" dirty="0">
                <a:solidFill>
                  <a:srgbClr val="1B2430"/>
                </a:solidFill>
              </a:rPr>
              <a:t>Small GP pilot</a:t>
            </a:r>
            <a:endParaRPr lang="en-US" sz="1680" dirty="0"/>
          </a:p>
        </p:txBody>
      </p:sp>
      <p:sp>
        <p:nvSpPr>
          <p:cNvPr id="11" name="Text 9"/>
          <p:cNvSpPr/>
          <p:nvPr/>
        </p:nvSpPr>
        <p:spPr>
          <a:xfrm>
            <a:off x="1138938" y="4498848"/>
            <a:ext cx="2359152" cy="932688"/>
          </a:xfrm>
          <a:prstGeom prst="rect">
            <a:avLst/>
          </a:prstGeom>
          <a:noFill/>
          <a:ln/>
        </p:spPr>
        <p:txBody>
          <a:bodyPr wrap="square" lIns="191" tIns="191" rIns="191" bIns="191" rtlCol="0" anchor="ctr">
            <a:normAutofit/>
          </a:bodyPr>
          <a:lstStyle/>
          <a:p>
            <a:pPr algn="ctr"/>
            <a:r>
              <a:rPr lang="en-US" sz="1380" dirty="0">
                <a:solidFill>
                  <a:srgbClr val="5B677A"/>
                </a:solidFill>
              </a:rPr>
              <a:t>Trialled by a small group of GPs first.</a:t>
            </a:r>
            <a:endParaRPr lang="en-US" sz="1380" dirty="0"/>
          </a:p>
        </p:txBody>
      </p:sp>
      <p:sp>
        <p:nvSpPr>
          <p:cNvPr id="12" name="Shape 10"/>
          <p:cNvSpPr/>
          <p:nvPr/>
        </p:nvSpPr>
        <p:spPr>
          <a:xfrm>
            <a:off x="5294886" y="2811780"/>
            <a:ext cx="850392" cy="850392"/>
          </a:xfrm>
          <a:prstGeom prst="ellipse">
            <a:avLst/>
          </a:prstGeom>
          <a:solidFill>
            <a:srgbClr val="036564"/>
          </a:solidFill>
          <a:ln w="12700">
            <a:solidFill>
              <a:srgbClr val="008A8A"/>
            </a:solidFill>
            <a:prstDash val="solid"/>
          </a:ln>
        </p:spPr>
        <p:txBody>
          <a:bodyPr/>
          <a:lstStyle/>
          <a:p>
            <a:endParaRPr lang="en-GB" sz="2700"/>
          </a:p>
        </p:txBody>
      </p:sp>
      <p:sp>
        <p:nvSpPr>
          <p:cNvPr id="13" name="Text 11"/>
          <p:cNvSpPr/>
          <p:nvPr/>
        </p:nvSpPr>
        <p:spPr>
          <a:xfrm>
            <a:off x="5294886" y="3031236"/>
            <a:ext cx="850392" cy="219456"/>
          </a:xfrm>
          <a:prstGeom prst="rect">
            <a:avLst/>
          </a:prstGeom>
          <a:noFill/>
          <a:ln/>
        </p:spPr>
        <p:txBody>
          <a:bodyPr wrap="square" lIns="0" tIns="0" rIns="0" bIns="0" rtlCol="0" anchor="ctr"/>
          <a:lstStyle/>
          <a:p>
            <a:pPr algn="ctr"/>
            <a:r>
              <a:rPr lang="en-US" sz="1950" b="1" dirty="0">
                <a:solidFill>
                  <a:srgbClr val="FFFFFF"/>
                </a:solidFill>
              </a:rPr>
              <a:t>2</a:t>
            </a:r>
            <a:endParaRPr lang="en-US" sz="1950" dirty="0"/>
          </a:p>
        </p:txBody>
      </p:sp>
      <p:sp>
        <p:nvSpPr>
          <p:cNvPr id="14" name="Shape 12"/>
          <p:cNvSpPr/>
          <p:nvPr/>
        </p:nvSpPr>
        <p:spPr>
          <a:xfrm>
            <a:off x="6213858" y="3236976"/>
            <a:ext cx="2125980" cy="0"/>
          </a:xfrm>
          <a:prstGeom prst="line">
            <a:avLst/>
          </a:prstGeom>
          <a:noFill/>
          <a:ln w="25400">
            <a:solidFill>
              <a:srgbClr val="9FB1C6"/>
            </a:solidFill>
            <a:prstDash val="solid"/>
            <a:tailEnd type="triangle"/>
          </a:ln>
        </p:spPr>
        <p:txBody>
          <a:bodyPr/>
          <a:lstStyle/>
          <a:p>
            <a:endParaRPr lang="en-GB" sz="2700"/>
          </a:p>
        </p:txBody>
      </p:sp>
      <p:sp>
        <p:nvSpPr>
          <p:cNvPr id="15" name="Text 13"/>
          <p:cNvSpPr/>
          <p:nvPr/>
        </p:nvSpPr>
        <p:spPr>
          <a:xfrm>
            <a:off x="4883406" y="3977640"/>
            <a:ext cx="1673352" cy="384048"/>
          </a:xfrm>
          <a:prstGeom prst="rect">
            <a:avLst/>
          </a:prstGeom>
          <a:noFill/>
          <a:ln/>
        </p:spPr>
        <p:txBody>
          <a:bodyPr wrap="square" lIns="0" tIns="0" rIns="0" bIns="0" rtlCol="0" anchor="ctr">
            <a:normAutofit fontScale="92500"/>
          </a:bodyPr>
          <a:lstStyle/>
          <a:p>
            <a:pPr algn="ctr"/>
            <a:r>
              <a:rPr lang="en-US" sz="1680" b="1" dirty="0">
                <a:solidFill>
                  <a:srgbClr val="1B2430"/>
                </a:solidFill>
              </a:rPr>
              <a:t>Issues and error log</a:t>
            </a:r>
            <a:endParaRPr lang="en-US" sz="1680" dirty="0"/>
          </a:p>
        </p:txBody>
      </p:sp>
      <p:sp>
        <p:nvSpPr>
          <p:cNvPr id="16" name="Text 14"/>
          <p:cNvSpPr/>
          <p:nvPr/>
        </p:nvSpPr>
        <p:spPr>
          <a:xfrm>
            <a:off x="4540506" y="4498848"/>
            <a:ext cx="2359152" cy="932688"/>
          </a:xfrm>
          <a:prstGeom prst="rect">
            <a:avLst/>
          </a:prstGeom>
          <a:noFill/>
          <a:ln/>
        </p:spPr>
        <p:txBody>
          <a:bodyPr wrap="square" lIns="191" tIns="191" rIns="191" bIns="191" rtlCol="0" anchor="ctr">
            <a:normAutofit/>
          </a:bodyPr>
          <a:lstStyle/>
          <a:p>
            <a:pPr algn="ctr"/>
            <a:r>
              <a:rPr lang="en-US" sz="1380" dirty="0">
                <a:solidFill>
                  <a:srgbClr val="5B677A"/>
                </a:solidFill>
              </a:rPr>
              <a:t>Captured problems, inaccuracies and learning points.</a:t>
            </a:r>
            <a:endParaRPr lang="en-US" sz="1380" dirty="0"/>
          </a:p>
        </p:txBody>
      </p:sp>
      <p:sp>
        <p:nvSpPr>
          <p:cNvPr id="17" name="Shape 15"/>
          <p:cNvSpPr/>
          <p:nvPr/>
        </p:nvSpPr>
        <p:spPr>
          <a:xfrm>
            <a:off x="8696454" y="2811780"/>
            <a:ext cx="850392" cy="850392"/>
          </a:xfrm>
          <a:prstGeom prst="ellipse">
            <a:avLst/>
          </a:prstGeom>
          <a:solidFill>
            <a:srgbClr val="036564"/>
          </a:solidFill>
          <a:ln w="12700">
            <a:solidFill>
              <a:srgbClr val="008A8A"/>
            </a:solidFill>
            <a:prstDash val="solid"/>
          </a:ln>
        </p:spPr>
        <p:txBody>
          <a:bodyPr/>
          <a:lstStyle/>
          <a:p>
            <a:endParaRPr lang="en-GB" sz="2700"/>
          </a:p>
        </p:txBody>
      </p:sp>
      <p:sp>
        <p:nvSpPr>
          <p:cNvPr id="18" name="Text 16"/>
          <p:cNvSpPr/>
          <p:nvPr/>
        </p:nvSpPr>
        <p:spPr>
          <a:xfrm>
            <a:off x="8696454" y="3031236"/>
            <a:ext cx="850392" cy="219456"/>
          </a:xfrm>
          <a:prstGeom prst="rect">
            <a:avLst/>
          </a:prstGeom>
          <a:noFill/>
          <a:ln/>
        </p:spPr>
        <p:txBody>
          <a:bodyPr wrap="square" lIns="0" tIns="0" rIns="0" bIns="0" rtlCol="0" anchor="ctr"/>
          <a:lstStyle/>
          <a:p>
            <a:pPr algn="ctr"/>
            <a:r>
              <a:rPr lang="en-US" sz="1950" b="1" dirty="0">
                <a:solidFill>
                  <a:srgbClr val="FFFFFF"/>
                </a:solidFill>
              </a:rPr>
              <a:t>3</a:t>
            </a:r>
            <a:endParaRPr lang="en-US" sz="1950" dirty="0"/>
          </a:p>
        </p:txBody>
      </p:sp>
      <p:sp>
        <p:nvSpPr>
          <p:cNvPr id="19" name="Shape 17"/>
          <p:cNvSpPr/>
          <p:nvPr/>
        </p:nvSpPr>
        <p:spPr>
          <a:xfrm>
            <a:off x="9615426" y="3236976"/>
            <a:ext cx="2125980" cy="0"/>
          </a:xfrm>
          <a:prstGeom prst="line">
            <a:avLst/>
          </a:prstGeom>
          <a:noFill/>
          <a:ln w="25400">
            <a:solidFill>
              <a:srgbClr val="9FB1C6"/>
            </a:solidFill>
            <a:prstDash val="solid"/>
            <a:tailEnd type="triangle"/>
          </a:ln>
        </p:spPr>
        <p:txBody>
          <a:bodyPr/>
          <a:lstStyle/>
          <a:p>
            <a:endParaRPr lang="en-GB" sz="2700"/>
          </a:p>
        </p:txBody>
      </p:sp>
      <p:sp>
        <p:nvSpPr>
          <p:cNvPr id="20" name="Text 18"/>
          <p:cNvSpPr/>
          <p:nvPr/>
        </p:nvSpPr>
        <p:spPr>
          <a:xfrm>
            <a:off x="8284974" y="3977640"/>
            <a:ext cx="1673352" cy="384048"/>
          </a:xfrm>
          <a:prstGeom prst="rect">
            <a:avLst/>
          </a:prstGeom>
          <a:noFill/>
          <a:ln/>
        </p:spPr>
        <p:txBody>
          <a:bodyPr wrap="square" lIns="0" tIns="0" rIns="0" bIns="0" rtlCol="0" anchor="ctr">
            <a:normAutofit/>
          </a:bodyPr>
          <a:lstStyle/>
          <a:p>
            <a:pPr algn="ctr"/>
            <a:r>
              <a:rPr lang="en-US" sz="1680" b="1" dirty="0">
                <a:solidFill>
                  <a:srgbClr val="1B2430"/>
                </a:solidFill>
              </a:rPr>
              <a:t>Regular review</a:t>
            </a:r>
            <a:endParaRPr lang="en-US" sz="1680" dirty="0"/>
          </a:p>
        </p:txBody>
      </p:sp>
      <p:sp>
        <p:nvSpPr>
          <p:cNvPr id="21" name="Text 19"/>
          <p:cNvSpPr/>
          <p:nvPr/>
        </p:nvSpPr>
        <p:spPr>
          <a:xfrm>
            <a:off x="7942074" y="4498848"/>
            <a:ext cx="2359152" cy="932688"/>
          </a:xfrm>
          <a:prstGeom prst="rect">
            <a:avLst/>
          </a:prstGeom>
          <a:noFill/>
          <a:ln/>
        </p:spPr>
        <p:txBody>
          <a:bodyPr wrap="square" lIns="191" tIns="191" rIns="191" bIns="191" rtlCol="0" anchor="ctr">
            <a:normAutofit/>
          </a:bodyPr>
          <a:lstStyle/>
          <a:p>
            <a:pPr algn="ctr"/>
            <a:r>
              <a:rPr lang="en-US" sz="1380" dirty="0">
                <a:solidFill>
                  <a:srgbClr val="5B677A"/>
                </a:solidFill>
              </a:rPr>
              <a:t>Reviewed themes to understand what was going well and what needed tightening.</a:t>
            </a:r>
            <a:endParaRPr lang="en-US" sz="1380" dirty="0"/>
          </a:p>
        </p:txBody>
      </p:sp>
      <p:sp>
        <p:nvSpPr>
          <p:cNvPr id="22" name="Shape 20"/>
          <p:cNvSpPr/>
          <p:nvPr/>
        </p:nvSpPr>
        <p:spPr>
          <a:xfrm>
            <a:off x="12098022" y="2811780"/>
            <a:ext cx="850392" cy="850392"/>
          </a:xfrm>
          <a:prstGeom prst="ellipse">
            <a:avLst/>
          </a:prstGeom>
          <a:solidFill>
            <a:srgbClr val="036564"/>
          </a:solidFill>
          <a:ln w="12700">
            <a:solidFill>
              <a:srgbClr val="008A8A"/>
            </a:solidFill>
            <a:prstDash val="solid"/>
          </a:ln>
        </p:spPr>
        <p:txBody>
          <a:bodyPr/>
          <a:lstStyle/>
          <a:p>
            <a:endParaRPr lang="en-GB" sz="2700"/>
          </a:p>
        </p:txBody>
      </p:sp>
      <p:sp>
        <p:nvSpPr>
          <p:cNvPr id="23" name="Text 21"/>
          <p:cNvSpPr/>
          <p:nvPr/>
        </p:nvSpPr>
        <p:spPr>
          <a:xfrm>
            <a:off x="12098022" y="3031236"/>
            <a:ext cx="850392" cy="219456"/>
          </a:xfrm>
          <a:prstGeom prst="rect">
            <a:avLst/>
          </a:prstGeom>
          <a:noFill/>
          <a:ln/>
        </p:spPr>
        <p:txBody>
          <a:bodyPr wrap="square" lIns="0" tIns="0" rIns="0" bIns="0" rtlCol="0" anchor="ctr"/>
          <a:lstStyle/>
          <a:p>
            <a:pPr algn="ctr"/>
            <a:r>
              <a:rPr lang="en-US" sz="1950" b="1" dirty="0">
                <a:solidFill>
                  <a:srgbClr val="FFFFFF"/>
                </a:solidFill>
              </a:rPr>
              <a:t>4</a:t>
            </a:r>
            <a:endParaRPr lang="en-US" sz="1950" dirty="0"/>
          </a:p>
        </p:txBody>
      </p:sp>
      <p:sp>
        <p:nvSpPr>
          <p:cNvPr id="24" name="Shape 22"/>
          <p:cNvSpPr/>
          <p:nvPr/>
        </p:nvSpPr>
        <p:spPr>
          <a:xfrm>
            <a:off x="13016994" y="3236976"/>
            <a:ext cx="2125980" cy="0"/>
          </a:xfrm>
          <a:prstGeom prst="line">
            <a:avLst/>
          </a:prstGeom>
          <a:noFill/>
          <a:ln w="25400">
            <a:solidFill>
              <a:srgbClr val="9FB1C6"/>
            </a:solidFill>
            <a:prstDash val="solid"/>
            <a:tailEnd type="triangle"/>
          </a:ln>
        </p:spPr>
        <p:txBody>
          <a:bodyPr/>
          <a:lstStyle/>
          <a:p>
            <a:endParaRPr lang="en-GB" sz="2700"/>
          </a:p>
        </p:txBody>
      </p:sp>
      <p:sp>
        <p:nvSpPr>
          <p:cNvPr id="25" name="Text 23"/>
          <p:cNvSpPr/>
          <p:nvPr/>
        </p:nvSpPr>
        <p:spPr>
          <a:xfrm>
            <a:off x="11686542" y="3977640"/>
            <a:ext cx="1673352" cy="384048"/>
          </a:xfrm>
          <a:prstGeom prst="rect">
            <a:avLst/>
          </a:prstGeom>
          <a:noFill/>
          <a:ln/>
        </p:spPr>
        <p:txBody>
          <a:bodyPr wrap="square" lIns="0" tIns="0" rIns="0" bIns="0" rtlCol="0" anchor="ctr">
            <a:normAutofit/>
          </a:bodyPr>
          <a:lstStyle/>
          <a:p>
            <a:pPr algn="ctr"/>
            <a:r>
              <a:rPr lang="en-US" sz="1680" b="1" dirty="0">
                <a:solidFill>
                  <a:srgbClr val="1B2430"/>
                </a:solidFill>
              </a:rPr>
              <a:t>SOP and guidance</a:t>
            </a:r>
            <a:endParaRPr lang="en-US" sz="1680" dirty="0"/>
          </a:p>
        </p:txBody>
      </p:sp>
      <p:sp>
        <p:nvSpPr>
          <p:cNvPr id="26" name="Text 24"/>
          <p:cNvSpPr/>
          <p:nvPr/>
        </p:nvSpPr>
        <p:spPr>
          <a:xfrm>
            <a:off x="11343642" y="4498848"/>
            <a:ext cx="2359152" cy="932688"/>
          </a:xfrm>
          <a:prstGeom prst="rect">
            <a:avLst/>
          </a:prstGeom>
          <a:noFill/>
          <a:ln/>
        </p:spPr>
        <p:txBody>
          <a:bodyPr wrap="square" lIns="191" tIns="191" rIns="191" bIns="191" rtlCol="0" anchor="ctr">
            <a:normAutofit/>
          </a:bodyPr>
          <a:lstStyle/>
          <a:p>
            <a:pPr algn="ctr"/>
            <a:r>
              <a:rPr lang="en-US" sz="1380" dirty="0">
                <a:solidFill>
                  <a:srgbClr val="5B677A"/>
                </a:solidFill>
              </a:rPr>
              <a:t>Pilot learning shaped the AVT SOP and Foundry AI usage policy / guidance.</a:t>
            </a:r>
            <a:endParaRPr lang="en-US" sz="1380" dirty="0"/>
          </a:p>
        </p:txBody>
      </p:sp>
      <p:sp>
        <p:nvSpPr>
          <p:cNvPr id="27" name="Shape 25"/>
          <p:cNvSpPr/>
          <p:nvPr/>
        </p:nvSpPr>
        <p:spPr>
          <a:xfrm>
            <a:off x="15499590" y="2811780"/>
            <a:ext cx="850392" cy="850392"/>
          </a:xfrm>
          <a:prstGeom prst="ellipse">
            <a:avLst/>
          </a:prstGeom>
          <a:solidFill>
            <a:srgbClr val="036564"/>
          </a:solidFill>
          <a:ln w="12700">
            <a:solidFill>
              <a:srgbClr val="008A8A"/>
            </a:solidFill>
            <a:prstDash val="solid"/>
          </a:ln>
        </p:spPr>
        <p:txBody>
          <a:bodyPr/>
          <a:lstStyle/>
          <a:p>
            <a:endParaRPr lang="en-GB" sz="2700"/>
          </a:p>
        </p:txBody>
      </p:sp>
      <p:sp>
        <p:nvSpPr>
          <p:cNvPr id="28" name="Text 26"/>
          <p:cNvSpPr/>
          <p:nvPr/>
        </p:nvSpPr>
        <p:spPr>
          <a:xfrm>
            <a:off x="15499590" y="3031236"/>
            <a:ext cx="850392" cy="219456"/>
          </a:xfrm>
          <a:prstGeom prst="rect">
            <a:avLst/>
          </a:prstGeom>
          <a:noFill/>
          <a:ln/>
        </p:spPr>
        <p:txBody>
          <a:bodyPr wrap="square" lIns="0" tIns="0" rIns="0" bIns="0" rtlCol="0" anchor="ctr"/>
          <a:lstStyle/>
          <a:p>
            <a:pPr algn="ctr"/>
            <a:r>
              <a:rPr lang="en-US" sz="1950" b="1" dirty="0">
                <a:solidFill>
                  <a:srgbClr val="FFFFFF"/>
                </a:solidFill>
              </a:rPr>
              <a:t>5</a:t>
            </a:r>
            <a:endParaRPr lang="en-US" sz="1950" dirty="0"/>
          </a:p>
        </p:txBody>
      </p:sp>
      <p:sp>
        <p:nvSpPr>
          <p:cNvPr id="29" name="Text 27"/>
          <p:cNvSpPr/>
          <p:nvPr/>
        </p:nvSpPr>
        <p:spPr>
          <a:xfrm>
            <a:off x="15088110" y="3977640"/>
            <a:ext cx="1673352" cy="384048"/>
          </a:xfrm>
          <a:prstGeom prst="rect">
            <a:avLst/>
          </a:prstGeom>
          <a:noFill/>
          <a:ln/>
        </p:spPr>
        <p:txBody>
          <a:bodyPr wrap="square" lIns="0" tIns="0" rIns="0" bIns="0" rtlCol="0" anchor="ctr">
            <a:normAutofit fontScale="92500"/>
          </a:bodyPr>
          <a:lstStyle/>
          <a:p>
            <a:pPr algn="ctr"/>
            <a:r>
              <a:rPr lang="en-US" sz="1680" b="1" dirty="0">
                <a:solidFill>
                  <a:srgbClr val="1B2430"/>
                </a:solidFill>
              </a:rPr>
              <a:t>Training and rollout</a:t>
            </a:r>
            <a:endParaRPr lang="en-US" sz="1680" dirty="0"/>
          </a:p>
        </p:txBody>
      </p:sp>
      <p:sp>
        <p:nvSpPr>
          <p:cNvPr id="30" name="Text 28"/>
          <p:cNvSpPr/>
          <p:nvPr/>
        </p:nvSpPr>
        <p:spPr>
          <a:xfrm>
            <a:off x="14745210" y="4498848"/>
            <a:ext cx="2359152" cy="932688"/>
          </a:xfrm>
          <a:prstGeom prst="rect">
            <a:avLst/>
          </a:prstGeom>
          <a:noFill/>
          <a:ln/>
        </p:spPr>
        <p:txBody>
          <a:bodyPr wrap="square" lIns="191" tIns="191" rIns="191" bIns="191" rtlCol="0" anchor="ctr">
            <a:normAutofit/>
          </a:bodyPr>
          <a:lstStyle/>
          <a:p>
            <a:pPr algn="ctr"/>
            <a:r>
              <a:rPr lang="en-US" sz="1380" dirty="0">
                <a:solidFill>
                  <a:srgbClr val="5B677A"/>
                </a:solidFill>
              </a:rPr>
              <a:t>Staff training focuses on safe use, consent, review and practical examples.</a:t>
            </a:r>
            <a:endParaRPr lang="en-US" sz="1380" dirty="0"/>
          </a:p>
        </p:txBody>
      </p:sp>
      <p:sp>
        <p:nvSpPr>
          <p:cNvPr id="31" name="Shape 29"/>
          <p:cNvSpPr/>
          <p:nvPr/>
        </p:nvSpPr>
        <p:spPr>
          <a:xfrm>
            <a:off x="1028700" y="6103620"/>
            <a:ext cx="5074920" cy="2263140"/>
          </a:xfrm>
          <a:prstGeom prst="roundRect">
            <a:avLst>
              <a:gd name="adj" fmla="val 7273"/>
            </a:avLst>
          </a:prstGeom>
          <a:solidFill>
            <a:srgbClr val="EAF6EA"/>
          </a:solidFill>
          <a:ln w="12700">
            <a:solidFill>
              <a:srgbClr val="C8D3E1"/>
            </a:solidFill>
            <a:prstDash val="solid"/>
          </a:ln>
        </p:spPr>
        <p:txBody>
          <a:bodyPr/>
          <a:lstStyle/>
          <a:p>
            <a:endParaRPr lang="en-GB" sz="2700"/>
          </a:p>
        </p:txBody>
      </p:sp>
      <p:sp>
        <p:nvSpPr>
          <p:cNvPr id="32" name="Shape 30"/>
          <p:cNvSpPr/>
          <p:nvPr/>
        </p:nvSpPr>
        <p:spPr>
          <a:xfrm>
            <a:off x="1028700" y="6103620"/>
            <a:ext cx="164592" cy="2263140"/>
          </a:xfrm>
          <a:prstGeom prst="rect">
            <a:avLst/>
          </a:prstGeom>
          <a:solidFill>
            <a:srgbClr val="2E7D32"/>
          </a:solidFill>
          <a:ln w="12700">
            <a:solidFill>
              <a:srgbClr val="2E7D32"/>
            </a:solidFill>
            <a:prstDash val="solid"/>
          </a:ln>
        </p:spPr>
        <p:txBody>
          <a:bodyPr/>
          <a:lstStyle/>
          <a:p>
            <a:endParaRPr lang="en-GB" sz="2700"/>
          </a:p>
        </p:txBody>
      </p:sp>
      <p:sp>
        <p:nvSpPr>
          <p:cNvPr id="33" name="Text 31"/>
          <p:cNvSpPr/>
          <p:nvPr/>
        </p:nvSpPr>
        <p:spPr>
          <a:xfrm>
            <a:off x="1412748" y="6350508"/>
            <a:ext cx="4389120" cy="384048"/>
          </a:xfrm>
          <a:prstGeom prst="rect">
            <a:avLst/>
          </a:prstGeom>
          <a:noFill/>
          <a:ln/>
        </p:spPr>
        <p:txBody>
          <a:bodyPr wrap="square" lIns="0" tIns="0" rIns="0" bIns="0" rtlCol="0" anchor="ctr"/>
          <a:lstStyle/>
          <a:p>
            <a:r>
              <a:rPr lang="en-US" sz="1950" b="1" dirty="0">
                <a:solidFill>
                  <a:srgbClr val="243041"/>
                </a:solidFill>
              </a:rPr>
              <a:t>What helped adoption</a:t>
            </a:r>
            <a:endParaRPr lang="en-US" sz="1950" dirty="0"/>
          </a:p>
        </p:txBody>
      </p:sp>
      <p:sp>
        <p:nvSpPr>
          <p:cNvPr id="34" name="Text 32"/>
          <p:cNvSpPr/>
          <p:nvPr/>
        </p:nvSpPr>
        <p:spPr>
          <a:xfrm>
            <a:off x="1412748" y="6899148"/>
            <a:ext cx="4361688" cy="1234440"/>
          </a:xfrm>
          <a:prstGeom prst="rect">
            <a:avLst/>
          </a:prstGeom>
          <a:noFill/>
          <a:ln/>
        </p:spPr>
        <p:txBody>
          <a:bodyPr wrap="square" lIns="381" tIns="381" rIns="381" bIns="381" rtlCol="0" anchor="t">
            <a:normAutofit/>
          </a:bodyPr>
          <a:lstStyle/>
          <a:p>
            <a:r>
              <a:rPr lang="en-US" sz="1620" dirty="0">
                <a:solidFill>
                  <a:srgbClr val="243041"/>
                </a:solidFill>
              </a:rPr>
              <a:t>Heidi was simple and easy to use. Clinicians who would usually be cautious about change or technology engaged with it well once they saw the practical benefit.</a:t>
            </a:r>
            <a:endParaRPr lang="en-US" sz="1620" dirty="0"/>
          </a:p>
        </p:txBody>
      </p:sp>
      <p:sp>
        <p:nvSpPr>
          <p:cNvPr id="35" name="Shape 33"/>
          <p:cNvSpPr/>
          <p:nvPr/>
        </p:nvSpPr>
        <p:spPr>
          <a:xfrm>
            <a:off x="6652260" y="6103620"/>
            <a:ext cx="5074920" cy="2263140"/>
          </a:xfrm>
          <a:prstGeom prst="roundRect">
            <a:avLst>
              <a:gd name="adj" fmla="val 7273"/>
            </a:avLst>
          </a:prstGeom>
          <a:solidFill>
            <a:srgbClr val="E8F0FF"/>
          </a:solidFill>
          <a:ln w="12700">
            <a:solidFill>
              <a:srgbClr val="C8D3E1"/>
            </a:solidFill>
            <a:prstDash val="solid"/>
          </a:ln>
        </p:spPr>
        <p:txBody>
          <a:bodyPr/>
          <a:lstStyle/>
          <a:p>
            <a:endParaRPr lang="en-GB" sz="2700"/>
          </a:p>
        </p:txBody>
      </p:sp>
      <p:sp>
        <p:nvSpPr>
          <p:cNvPr id="36" name="Shape 34"/>
          <p:cNvSpPr/>
          <p:nvPr/>
        </p:nvSpPr>
        <p:spPr>
          <a:xfrm>
            <a:off x="6652260" y="6103620"/>
            <a:ext cx="164592" cy="2263140"/>
          </a:xfrm>
          <a:prstGeom prst="rect">
            <a:avLst/>
          </a:prstGeom>
          <a:solidFill>
            <a:srgbClr val="276EF1"/>
          </a:solidFill>
          <a:ln w="12700">
            <a:solidFill>
              <a:srgbClr val="276EF1"/>
            </a:solidFill>
            <a:prstDash val="solid"/>
          </a:ln>
        </p:spPr>
        <p:txBody>
          <a:bodyPr/>
          <a:lstStyle/>
          <a:p>
            <a:endParaRPr lang="en-GB" sz="2700"/>
          </a:p>
        </p:txBody>
      </p:sp>
      <p:sp>
        <p:nvSpPr>
          <p:cNvPr id="37" name="Text 35"/>
          <p:cNvSpPr/>
          <p:nvPr/>
        </p:nvSpPr>
        <p:spPr>
          <a:xfrm>
            <a:off x="7036308" y="6350508"/>
            <a:ext cx="4389120" cy="384048"/>
          </a:xfrm>
          <a:prstGeom prst="rect">
            <a:avLst/>
          </a:prstGeom>
          <a:noFill/>
          <a:ln/>
        </p:spPr>
        <p:txBody>
          <a:bodyPr wrap="square" lIns="0" tIns="0" rIns="0" bIns="0" rtlCol="0" anchor="ctr"/>
          <a:lstStyle/>
          <a:p>
            <a:r>
              <a:rPr lang="en-US" sz="1950" b="1" dirty="0">
                <a:solidFill>
                  <a:srgbClr val="243041"/>
                </a:solidFill>
              </a:rPr>
              <a:t>Safety habits built in</a:t>
            </a:r>
            <a:endParaRPr lang="en-US" sz="1950" dirty="0"/>
          </a:p>
        </p:txBody>
      </p:sp>
      <p:sp>
        <p:nvSpPr>
          <p:cNvPr id="38" name="Text 36"/>
          <p:cNvSpPr/>
          <p:nvPr/>
        </p:nvSpPr>
        <p:spPr>
          <a:xfrm>
            <a:off x="7036308" y="6899148"/>
            <a:ext cx="4361688" cy="1234440"/>
          </a:xfrm>
          <a:prstGeom prst="rect">
            <a:avLst/>
          </a:prstGeom>
          <a:noFill/>
          <a:ln/>
        </p:spPr>
        <p:txBody>
          <a:bodyPr wrap="square" lIns="381" tIns="381" rIns="381" bIns="381" rtlCol="0" anchor="t">
            <a:normAutofit/>
          </a:bodyPr>
          <a:lstStyle/>
          <a:p>
            <a:r>
              <a:rPr lang="en-US" sz="1620" dirty="0">
                <a:solidFill>
                  <a:srgbClr val="243041"/>
                </a:solidFill>
              </a:rPr>
              <a:t>Consent, immediate review and correction, and safe transfer into the EPR were embedded into the workflow rather than treated as optional extras.</a:t>
            </a:r>
            <a:endParaRPr lang="en-US" sz="1620" dirty="0"/>
          </a:p>
        </p:txBody>
      </p:sp>
      <p:sp>
        <p:nvSpPr>
          <p:cNvPr id="39" name="Shape 37"/>
          <p:cNvSpPr/>
          <p:nvPr/>
        </p:nvSpPr>
        <p:spPr>
          <a:xfrm>
            <a:off x="12275820" y="6103620"/>
            <a:ext cx="5074920" cy="2263140"/>
          </a:xfrm>
          <a:prstGeom prst="roundRect">
            <a:avLst>
              <a:gd name="adj" fmla="val 7273"/>
            </a:avLst>
          </a:prstGeom>
          <a:solidFill>
            <a:srgbClr val="FFF6E5"/>
          </a:solidFill>
          <a:ln w="12700">
            <a:solidFill>
              <a:srgbClr val="C8D3E1"/>
            </a:solidFill>
            <a:prstDash val="solid"/>
          </a:ln>
        </p:spPr>
        <p:txBody>
          <a:bodyPr/>
          <a:lstStyle/>
          <a:p>
            <a:endParaRPr lang="en-GB" sz="2700"/>
          </a:p>
        </p:txBody>
      </p:sp>
      <p:sp>
        <p:nvSpPr>
          <p:cNvPr id="40" name="Shape 38"/>
          <p:cNvSpPr/>
          <p:nvPr/>
        </p:nvSpPr>
        <p:spPr>
          <a:xfrm>
            <a:off x="12275820" y="6103620"/>
            <a:ext cx="164592" cy="2263140"/>
          </a:xfrm>
          <a:prstGeom prst="rect">
            <a:avLst/>
          </a:prstGeom>
          <a:solidFill>
            <a:srgbClr val="B7791F"/>
          </a:solidFill>
          <a:ln w="12700">
            <a:solidFill>
              <a:srgbClr val="B7791F"/>
            </a:solidFill>
            <a:prstDash val="solid"/>
          </a:ln>
        </p:spPr>
        <p:txBody>
          <a:bodyPr/>
          <a:lstStyle/>
          <a:p>
            <a:endParaRPr lang="en-GB" sz="2700"/>
          </a:p>
        </p:txBody>
      </p:sp>
      <p:sp>
        <p:nvSpPr>
          <p:cNvPr id="41" name="Text 39"/>
          <p:cNvSpPr/>
          <p:nvPr/>
        </p:nvSpPr>
        <p:spPr>
          <a:xfrm>
            <a:off x="12659868" y="6350508"/>
            <a:ext cx="4389120" cy="384048"/>
          </a:xfrm>
          <a:prstGeom prst="rect">
            <a:avLst/>
          </a:prstGeom>
          <a:noFill/>
          <a:ln/>
        </p:spPr>
        <p:txBody>
          <a:bodyPr wrap="square" lIns="0" tIns="0" rIns="0" bIns="0" rtlCol="0" anchor="ctr"/>
          <a:lstStyle/>
          <a:p>
            <a:r>
              <a:rPr lang="en-US" sz="1950" b="1" dirty="0">
                <a:solidFill>
                  <a:srgbClr val="243041"/>
                </a:solidFill>
              </a:rPr>
              <a:t>Learning loop</a:t>
            </a:r>
            <a:endParaRPr lang="en-US" sz="1950" dirty="0"/>
          </a:p>
        </p:txBody>
      </p:sp>
      <p:sp>
        <p:nvSpPr>
          <p:cNvPr id="42" name="Text 40"/>
          <p:cNvSpPr/>
          <p:nvPr/>
        </p:nvSpPr>
        <p:spPr>
          <a:xfrm>
            <a:off x="12659868" y="6899148"/>
            <a:ext cx="4361688" cy="1234440"/>
          </a:xfrm>
          <a:prstGeom prst="rect">
            <a:avLst/>
          </a:prstGeom>
          <a:noFill/>
          <a:ln/>
        </p:spPr>
        <p:txBody>
          <a:bodyPr wrap="square" lIns="381" tIns="381" rIns="381" bIns="381" rtlCol="0" anchor="t">
            <a:normAutofit/>
          </a:bodyPr>
          <a:lstStyle/>
          <a:p>
            <a:r>
              <a:rPr lang="en-US" sz="1620" dirty="0">
                <a:solidFill>
                  <a:srgbClr val="243041"/>
                </a:solidFill>
              </a:rPr>
              <a:t>The log gave us a ‘no blame’ way to spot recurring issues and improve the SOP and training from real practice examples.</a:t>
            </a:r>
            <a:endParaRPr lang="en-US" sz="1620" dirty="0"/>
          </a:p>
        </p:txBody>
      </p:sp>
      <p:sp>
        <p:nvSpPr>
          <p:cNvPr id="44" name="Text 30">
            <a:extLst>
              <a:ext uri="{FF2B5EF4-FFF2-40B4-BE49-F238E27FC236}">
                <a16:creationId xmlns:a16="http://schemas.microsoft.com/office/drawing/2014/main" id="{34CFA039-460B-C2A3-DC21-E73E1739200F}"/>
              </a:ext>
            </a:extLst>
          </p:cNvPr>
          <p:cNvSpPr/>
          <p:nvPr/>
        </p:nvSpPr>
        <p:spPr>
          <a:xfrm>
            <a:off x="822960" y="9834372"/>
            <a:ext cx="10287000" cy="246888"/>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25" dirty="0">
                <a:solidFill>
                  <a:srgbClr val="7A8699"/>
                </a:solidFill>
              </a:rPr>
              <a:t>Prepared by Foundry Healthcare for the Digital COP</a:t>
            </a:r>
            <a:endParaRPr lang="en-US" sz="1125" dirty="0"/>
          </a:p>
        </p:txBody>
      </p:sp>
      <p:sp>
        <p:nvSpPr>
          <p:cNvPr id="46" name="TextBox 45">
            <a:extLst>
              <a:ext uri="{FF2B5EF4-FFF2-40B4-BE49-F238E27FC236}">
                <a16:creationId xmlns:a16="http://schemas.microsoft.com/office/drawing/2014/main" id="{A6C2D0FB-BB20-55EA-2F02-B57708D42F63}"/>
              </a:ext>
            </a:extLst>
          </p:cNvPr>
          <p:cNvSpPr txBox="1"/>
          <p:nvPr/>
        </p:nvSpPr>
        <p:spPr>
          <a:xfrm>
            <a:off x="682181" y="1648414"/>
            <a:ext cx="11045001" cy="669414"/>
          </a:xfrm>
          <a:prstGeom prst="rect">
            <a:avLst/>
          </a:prstGeom>
          <a:noFill/>
        </p:spPr>
        <p:txBody>
          <a:bodyPr wrap="square">
            <a:spAutoFit/>
          </a:bodyPr>
          <a:lstStyle/>
          <a:p>
            <a:r>
              <a:rPr lang="en-GB" sz="1875" b="1" dirty="0"/>
              <a:t>Governance baseline before pilot and wider rollout:</a:t>
            </a:r>
            <a:r>
              <a:rPr lang="en-GB" sz="1875" dirty="0"/>
              <a:t> Clinical Safety and Information Governance requirements, with initial AI usage guidance and SOPs developed to support safe use.</a:t>
            </a:r>
          </a:p>
        </p:txBody>
      </p:sp>
      <p:pic>
        <p:nvPicPr>
          <p:cNvPr id="47" name="Picture 46">
            <a:extLst>
              <a:ext uri="{FF2B5EF4-FFF2-40B4-BE49-F238E27FC236}">
                <a16:creationId xmlns:a16="http://schemas.microsoft.com/office/drawing/2014/main" id="{8328F52B-04CF-1DC5-819F-A7E50108F80D}"/>
              </a:ext>
            </a:extLst>
          </p:cNvPr>
          <p:cNvPicPr>
            <a:picLocks noChangeAspect="1"/>
          </p:cNvPicPr>
          <p:nvPr/>
        </p:nvPicPr>
        <p:blipFill>
          <a:blip r:embed="rId3"/>
          <a:stretch>
            <a:fillRect/>
          </a:stretch>
        </p:blipFill>
        <p:spPr>
          <a:xfrm>
            <a:off x="17021556" y="126320"/>
            <a:ext cx="1039569" cy="597753"/>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1" y="0"/>
            <a:ext cx="18287543" cy="850392"/>
          </a:xfrm>
          <a:prstGeom prst="rect">
            <a:avLst/>
          </a:prstGeom>
          <a:solidFill>
            <a:srgbClr val="036564"/>
          </a:solidFill>
          <a:ln w="12700">
            <a:solidFill>
              <a:srgbClr val="1B2430"/>
            </a:solidFill>
            <a:prstDash val="solid"/>
          </a:ln>
        </p:spPr>
        <p:txBody>
          <a:bodyPr/>
          <a:lstStyle/>
          <a:p>
            <a:endParaRPr lang="en-GB" sz="2700"/>
          </a:p>
        </p:txBody>
      </p:sp>
      <p:sp>
        <p:nvSpPr>
          <p:cNvPr id="3" name="Text 1"/>
          <p:cNvSpPr/>
          <p:nvPr/>
        </p:nvSpPr>
        <p:spPr>
          <a:xfrm>
            <a:off x="617220" y="205740"/>
            <a:ext cx="11452860" cy="384048"/>
          </a:xfrm>
          <a:prstGeom prst="rect">
            <a:avLst/>
          </a:prstGeom>
          <a:noFill/>
          <a:ln/>
        </p:spPr>
        <p:txBody>
          <a:bodyPr wrap="square" lIns="0" tIns="0" rIns="0" bIns="0" rtlCol="0" anchor="ctr"/>
          <a:lstStyle/>
          <a:p>
            <a:r>
              <a:rPr lang="en-US" sz="2700" b="1" dirty="0">
                <a:solidFill>
                  <a:srgbClr val="FFFFFF"/>
                </a:solidFill>
                <a:latin typeface="Aptos Display" pitchFamily="34" charset="0"/>
                <a:ea typeface="Aptos Display" pitchFamily="34" charset="-122"/>
                <a:cs typeface="Aptos Display" pitchFamily="34" charset="-120"/>
              </a:rPr>
              <a:t>What worked, what got in the way, and our advice</a:t>
            </a:r>
            <a:endParaRPr lang="en-US" sz="2700" dirty="0"/>
          </a:p>
        </p:txBody>
      </p:sp>
      <p:sp>
        <p:nvSpPr>
          <p:cNvPr id="6" name="Shape 4"/>
          <p:cNvSpPr/>
          <p:nvPr/>
        </p:nvSpPr>
        <p:spPr>
          <a:xfrm>
            <a:off x="987552" y="2125980"/>
            <a:ext cx="5417820" cy="3634740"/>
          </a:xfrm>
          <a:prstGeom prst="roundRect">
            <a:avLst>
              <a:gd name="adj" fmla="val 4528"/>
            </a:avLst>
          </a:prstGeom>
          <a:solidFill>
            <a:srgbClr val="EAF6EA"/>
          </a:solidFill>
          <a:ln w="12700">
            <a:solidFill>
              <a:srgbClr val="C8D3E1"/>
            </a:solidFill>
            <a:prstDash val="solid"/>
          </a:ln>
        </p:spPr>
        <p:txBody>
          <a:bodyPr/>
          <a:lstStyle/>
          <a:p>
            <a:endParaRPr lang="en-GB" sz="2700"/>
          </a:p>
        </p:txBody>
      </p:sp>
      <p:sp>
        <p:nvSpPr>
          <p:cNvPr id="7" name="Shape 5"/>
          <p:cNvSpPr/>
          <p:nvPr/>
        </p:nvSpPr>
        <p:spPr>
          <a:xfrm>
            <a:off x="987552" y="2125980"/>
            <a:ext cx="164592" cy="3634740"/>
          </a:xfrm>
          <a:prstGeom prst="rect">
            <a:avLst/>
          </a:prstGeom>
          <a:solidFill>
            <a:srgbClr val="2E7D32"/>
          </a:solidFill>
          <a:ln w="12700">
            <a:solidFill>
              <a:srgbClr val="2E7D32"/>
            </a:solidFill>
            <a:prstDash val="solid"/>
          </a:ln>
        </p:spPr>
        <p:txBody>
          <a:bodyPr/>
          <a:lstStyle/>
          <a:p>
            <a:endParaRPr lang="en-GB" sz="2700"/>
          </a:p>
        </p:txBody>
      </p:sp>
      <p:sp>
        <p:nvSpPr>
          <p:cNvPr id="8" name="Text 6"/>
          <p:cNvSpPr/>
          <p:nvPr/>
        </p:nvSpPr>
        <p:spPr>
          <a:xfrm>
            <a:off x="1371600" y="2372868"/>
            <a:ext cx="4732020" cy="384048"/>
          </a:xfrm>
          <a:prstGeom prst="rect">
            <a:avLst/>
          </a:prstGeom>
          <a:noFill/>
          <a:ln/>
        </p:spPr>
        <p:txBody>
          <a:bodyPr wrap="square" lIns="0" tIns="0" rIns="0" bIns="0" rtlCol="0" anchor="ctr"/>
          <a:lstStyle/>
          <a:p>
            <a:r>
              <a:rPr lang="en-US" sz="1950" b="1" dirty="0">
                <a:solidFill>
                  <a:srgbClr val="243041"/>
                </a:solidFill>
              </a:rPr>
              <a:t>What worked well</a:t>
            </a:r>
            <a:endParaRPr lang="en-US" sz="1950" dirty="0"/>
          </a:p>
        </p:txBody>
      </p:sp>
      <p:sp>
        <p:nvSpPr>
          <p:cNvPr id="9" name="Text 7"/>
          <p:cNvSpPr/>
          <p:nvPr/>
        </p:nvSpPr>
        <p:spPr>
          <a:xfrm>
            <a:off x="1371600" y="2921508"/>
            <a:ext cx="4704588" cy="2606040"/>
          </a:xfrm>
          <a:prstGeom prst="rect">
            <a:avLst/>
          </a:prstGeom>
          <a:noFill/>
          <a:ln/>
        </p:spPr>
        <p:txBody>
          <a:bodyPr wrap="square" lIns="381" tIns="381" rIns="381" bIns="381" rtlCol="0" anchor="t">
            <a:normAutofit/>
          </a:bodyPr>
          <a:lstStyle/>
          <a:p>
            <a:r>
              <a:rPr lang="en-US" sz="1620" dirty="0">
                <a:solidFill>
                  <a:srgbClr val="243041"/>
                </a:solidFill>
              </a:rPr>
              <a:t>• Easy for clinicians to pick up</a:t>
            </a:r>
            <a:endParaRPr lang="en-US" sz="1620" dirty="0"/>
          </a:p>
          <a:p>
            <a:r>
              <a:rPr lang="en-US" sz="1620" dirty="0">
                <a:solidFill>
                  <a:srgbClr val="243041"/>
                </a:solidFill>
              </a:rPr>
              <a:t>• Improved patient interaction</a:t>
            </a:r>
            <a:endParaRPr lang="en-US" sz="1620" dirty="0"/>
          </a:p>
          <a:p>
            <a:r>
              <a:rPr lang="en-US" sz="1620" dirty="0">
                <a:solidFill>
                  <a:srgbClr val="243041"/>
                </a:solidFill>
              </a:rPr>
              <a:t>• Less visible typing during consultations</a:t>
            </a:r>
            <a:endParaRPr lang="en-US" sz="1620" dirty="0"/>
          </a:p>
          <a:p>
            <a:r>
              <a:rPr lang="en-US" sz="1620" dirty="0">
                <a:solidFill>
                  <a:srgbClr val="243041"/>
                </a:solidFill>
              </a:rPr>
              <a:t>• Clinicians reported a greater feeling of running to time</a:t>
            </a:r>
            <a:endParaRPr lang="en-US" sz="1620" dirty="0"/>
          </a:p>
          <a:p>
            <a:r>
              <a:rPr lang="en-US" sz="1620" dirty="0">
                <a:solidFill>
                  <a:srgbClr val="243041"/>
                </a:solidFill>
              </a:rPr>
              <a:t>• Patients rarely declined consent</a:t>
            </a:r>
            <a:endParaRPr lang="en-US" sz="1620" dirty="0"/>
          </a:p>
        </p:txBody>
      </p:sp>
      <p:sp>
        <p:nvSpPr>
          <p:cNvPr id="10" name="Shape 8"/>
          <p:cNvSpPr/>
          <p:nvPr/>
        </p:nvSpPr>
        <p:spPr>
          <a:xfrm>
            <a:off x="6816852" y="2125980"/>
            <a:ext cx="5417820" cy="3634740"/>
          </a:xfrm>
          <a:prstGeom prst="roundRect">
            <a:avLst>
              <a:gd name="adj" fmla="val 4528"/>
            </a:avLst>
          </a:prstGeom>
          <a:solidFill>
            <a:srgbClr val="FDECEC"/>
          </a:solidFill>
          <a:ln w="12700">
            <a:solidFill>
              <a:srgbClr val="C8D3E1"/>
            </a:solidFill>
            <a:prstDash val="solid"/>
          </a:ln>
        </p:spPr>
        <p:txBody>
          <a:bodyPr/>
          <a:lstStyle/>
          <a:p>
            <a:endParaRPr lang="en-GB" sz="2700"/>
          </a:p>
        </p:txBody>
      </p:sp>
      <p:sp>
        <p:nvSpPr>
          <p:cNvPr id="11" name="Shape 9"/>
          <p:cNvSpPr/>
          <p:nvPr/>
        </p:nvSpPr>
        <p:spPr>
          <a:xfrm>
            <a:off x="6816852" y="2125980"/>
            <a:ext cx="164592" cy="3634740"/>
          </a:xfrm>
          <a:prstGeom prst="rect">
            <a:avLst/>
          </a:prstGeom>
          <a:solidFill>
            <a:srgbClr val="B91C1C"/>
          </a:solidFill>
          <a:ln w="12700">
            <a:solidFill>
              <a:srgbClr val="B91C1C"/>
            </a:solidFill>
            <a:prstDash val="solid"/>
          </a:ln>
        </p:spPr>
        <p:txBody>
          <a:bodyPr/>
          <a:lstStyle/>
          <a:p>
            <a:endParaRPr lang="en-GB" sz="2700"/>
          </a:p>
        </p:txBody>
      </p:sp>
      <p:sp>
        <p:nvSpPr>
          <p:cNvPr id="12" name="Text 10"/>
          <p:cNvSpPr/>
          <p:nvPr/>
        </p:nvSpPr>
        <p:spPr>
          <a:xfrm>
            <a:off x="7200900" y="2372868"/>
            <a:ext cx="4732020" cy="384048"/>
          </a:xfrm>
          <a:prstGeom prst="rect">
            <a:avLst/>
          </a:prstGeom>
          <a:noFill/>
          <a:ln/>
        </p:spPr>
        <p:txBody>
          <a:bodyPr wrap="square" lIns="0" tIns="0" rIns="0" bIns="0" rtlCol="0" anchor="ctr"/>
          <a:lstStyle/>
          <a:p>
            <a:r>
              <a:rPr lang="en-US" sz="1950" b="1" dirty="0">
                <a:solidFill>
                  <a:srgbClr val="243041"/>
                </a:solidFill>
              </a:rPr>
              <a:t>What got in the way</a:t>
            </a:r>
            <a:endParaRPr lang="en-US" sz="1950" dirty="0"/>
          </a:p>
        </p:txBody>
      </p:sp>
      <p:sp>
        <p:nvSpPr>
          <p:cNvPr id="13" name="Text 11"/>
          <p:cNvSpPr/>
          <p:nvPr/>
        </p:nvSpPr>
        <p:spPr>
          <a:xfrm>
            <a:off x="7200900" y="2921508"/>
            <a:ext cx="4704588" cy="2606040"/>
          </a:xfrm>
          <a:prstGeom prst="rect">
            <a:avLst/>
          </a:prstGeom>
          <a:noFill/>
          <a:ln/>
        </p:spPr>
        <p:txBody>
          <a:bodyPr wrap="square" lIns="381" tIns="381" rIns="381" bIns="381" rtlCol="0" anchor="t">
            <a:normAutofit/>
          </a:bodyPr>
          <a:lstStyle/>
          <a:p>
            <a:r>
              <a:rPr lang="en-US" sz="1620" dirty="0">
                <a:solidFill>
                  <a:srgbClr val="243041"/>
                </a:solidFill>
              </a:rPr>
              <a:t>• Staff nervousness about AI</a:t>
            </a:r>
            <a:endParaRPr lang="en-US" sz="1620" dirty="0"/>
          </a:p>
          <a:p>
            <a:r>
              <a:rPr lang="en-US" sz="1620" dirty="0">
                <a:solidFill>
                  <a:srgbClr val="243041"/>
                </a:solidFill>
              </a:rPr>
              <a:t>• Concern that AI could replace jobs</a:t>
            </a:r>
            <a:endParaRPr lang="en-US" sz="1620" dirty="0"/>
          </a:p>
          <a:p>
            <a:r>
              <a:rPr lang="en-US" sz="1620" dirty="0">
                <a:solidFill>
                  <a:srgbClr val="243041"/>
                </a:solidFill>
              </a:rPr>
              <a:t>• Patient questions about transcription technology</a:t>
            </a:r>
            <a:endParaRPr lang="en-US" sz="1620" dirty="0"/>
          </a:p>
          <a:p>
            <a:r>
              <a:rPr lang="en-US" sz="1620" dirty="0">
                <a:solidFill>
                  <a:srgbClr val="243041"/>
                </a:solidFill>
              </a:rPr>
              <a:t>• Need to build the habit of consent and immediate review</a:t>
            </a:r>
            <a:endParaRPr lang="en-US" sz="1620" dirty="0"/>
          </a:p>
          <a:p>
            <a:r>
              <a:rPr lang="en-US" sz="1620" dirty="0">
                <a:solidFill>
                  <a:srgbClr val="243041"/>
                </a:solidFill>
              </a:rPr>
              <a:t>• Occasional output errors or missing information</a:t>
            </a:r>
            <a:endParaRPr lang="en-US" sz="1620" dirty="0"/>
          </a:p>
        </p:txBody>
      </p:sp>
      <p:sp>
        <p:nvSpPr>
          <p:cNvPr id="14" name="Shape 12"/>
          <p:cNvSpPr/>
          <p:nvPr/>
        </p:nvSpPr>
        <p:spPr>
          <a:xfrm>
            <a:off x="12646152" y="2125980"/>
            <a:ext cx="4663440" cy="3634740"/>
          </a:xfrm>
          <a:prstGeom prst="roundRect">
            <a:avLst>
              <a:gd name="adj" fmla="val 4528"/>
            </a:avLst>
          </a:prstGeom>
          <a:solidFill>
            <a:srgbClr val="E8F0FF"/>
          </a:solidFill>
          <a:ln w="12700">
            <a:solidFill>
              <a:srgbClr val="C8D3E1"/>
            </a:solidFill>
            <a:prstDash val="solid"/>
          </a:ln>
        </p:spPr>
        <p:txBody>
          <a:bodyPr/>
          <a:lstStyle/>
          <a:p>
            <a:endParaRPr lang="en-GB" sz="2700"/>
          </a:p>
        </p:txBody>
      </p:sp>
      <p:sp>
        <p:nvSpPr>
          <p:cNvPr id="15" name="Shape 13"/>
          <p:cNvSpPr/>
          <p:nvPr/>
        </p:nvSpPr>
        <p:spPr>
          <a:xfrm>
            <a:off x="12646152" y="2125980"/>
            <a:ext cx="164592" cy="3634740"/>
          </a:xfrm>
          <a:prstGeom prst="rect">
            <a:avLst/>
          </a:prstGeom>
          <a:solidFill>
            <a:srgbClr val="276EF1"/>
          </a:solidFill>
          <a:ln w="12700">
            <a:solidFill>
              <a:srgbClr val="276EF1"/>
            </a:solidFill>
            <a:prstDash val="solid"/>
          </a:ln>
        </p:spPr>
        <p:txBody>
          <a:bodyPr/>
          <a:lstStyle/>
          <a:p>
            <a:endParaRPr lang="en-GB" sz="2700"/>
          </a:p>
        </p:txBody>
      </p:sp>
      <p:sp>
        <p:nvSpPr>
          <p:cNvPr id="16" name="Text 14"/>
          <p:cNvSpPr/>
          <p:nvPr/>
        </p:nvSpPr>
        <p:spPr>
          <a:xfrm>
            <a:off x="13030200" y="2372868"/>
            <a:ext cx="3977640" cy="384048"/>
          </a:xfrm>
          <a:prstGeom prst="rect">
            <a:avLst/>
          </a:prstGeom>
          <a:noFill/>
          <a:ln/>
        </p:spPr>
        <p:txBody>
          <a:bodyPr wrap="square" lIns="0" tIns="0" rIns="0" bIns="0" rtlCol="0" anchor="ctr"/>
          <a:lstStyle/>
          <a:p>
            <a:r>
              <a:rPr lang="en-US" sz="1950" b="1" dirty="0">
                <a:solidFill>
                  <a:srgbClr val="243041"/>
                </a:solidFill>
              </a:rPr>
              <a:t>How we responded</a:t>
            </a:r>
            <a:endParaRPr lang="en-US" sz="1950" dirty="0"/>
          </a:p>
        </p:txBody>
      </p:sp>
      <p:sp>
        <p:nvSpPr>
          <p:cNvPr id="17" name="Text 15"/>
          <p:cNvSpPr/>
          <p:nvPr/>
        </p:nvSpPr>
        <p:spPr>
          <a:xfrm>
            <a:off x="13030200" y="2921508"/>
            <a:ext cx="3950208" cy="2606040"/>
          </a:xfrm>
          <a:prstGeom prst="rect">
            <a:avLst/>
          </a:prstGeom>
          <a:noFill/>
          <a:ln/>
        </p:spPr>
        <p:txBody>
          <a:bodyPr wrap="square" lIns="381" tIns="381" rIns="381" bIns="381" rtlCol="0" anchor="t">
            <a:normAutofit/>
          </a:bodyPr>
          <a:lstStyle/>
          <a:p>
            <a:r>
              <a:rPr lang="en-US" sz="1620" dirty="0">
                <a:solidFill>
                  <a:srgbClr val="243041"/>
                </a:solidFill>
              </a:rPr>
              <a:t>• Clear SOPs and AI usage guidance</a:t>
            </a:r>
            <a:endParaRPr lang="en-US" sz="1620" dirty="0"/>
          </a:p>
          <a:p>
            <a:r>
              <a:rPr lang="en-US" sz="1620" dirty="0">
                <a:solidFill>
                  <a:srgbClr val="243041"/>
                </a:solidFill>
              </a:rPr>
              <a:t>• Issues and error log</a:t>
            </a:r>
            <a:endParaRPr lang="en-US" sz="1620" dirty="0"/>
          </a:p>
          <a:p>
            <a:r>
              <a:rPr lang="en-US" sz="1620" dirty="0">
                <a:solidFill>
                  <a:srgbClr val="243041"/>
                </a:solidFill>
              </a:rPr>
              <a:t>• Practical training using real examples</a:t>
            </a:r>
            <a:endParaRPr lang="en-US" sz="1620" dirty="0"/>
          </a:p>
          <a:p>
            <a:r>
              <a:rPr lang="en-US" sz="1620" dirty="0">
                <a:solidFill>
                  <a:srgbClr val="243041"/>
                </a:solidFill>
              </a:rPr>
              <a:t>• Planned PLT webinar: AI overview, how it works, and using it safely</a:t>
            </a:r>
            <a:endParaRPr lang="en-US" sz="1620" dirty="0"/>
          </a:p>
          <a:p>
            <a:r>
              <a:rPr lang="en-US" sz="1620" dirty="0">
                <a:solidFill>
                  <a:srgbClr val="243041"/>
                </a:solidFill>
              </a:rPr>
              <a:t>• Message: AI supports staff; it does not replace responsibility</a:t>
            </a:r>
            <a:endParaRPr lang="en-US" sz="1620" dirty="0"/>
          </a:p>
        </p:txBody>
      </p:sp>
      <p:sp>
        <p:nvSpPr>
          <p:cNvPr id="18" name="Text 16"/>
          <p:cNvSpPr/>
          <p:nvPr/>
        </p:nvSpPr>
        <p:spPr>
          <a:xfrm>
            <a:off x="987552" y="6336792"/>
            <a:ext cx="4800600" cy="384048"/>
          </a:xfrm>
          <a:prstGeom prst="rect">
            <a:avLst/>
          </a:prstGeom>
          <a:noFill/>
          <a:ln/>
        </p:spPr>
        <p:txBody>
          <a:bodyPr wrap="square" lIns="0" tIns="0" rIns="0" bIns="0" rtlCol="0" anchor="ctr"/>
          <a:lstStyle/>
          <a:p>
            <a:r>
              <a:rPr lang="en-US" sz="2100" b="1" dirty="0">
                <a:solidFill>
                  <a:srgbClr val="1B2430"/>
                </a:solidFill>
              </a:rPr>
              <a:t>Potential impact measures</a:t>
            </a:r>
            <a:endParaRPr lang="en-US" sz="2100" dirty="0"/>
          </a:p>
        </p:txBody>
      </p:sp>
      <p:sp>
        <p:nvSpPr>
          <p:cNvPr id="19" name="Shape 17"/>
          <p:cNvSpPr/>
          <p:nvPr/>
        </p:nvSpPr>
        <p:spPr>
          <a:xfrm>
            <a:off x="987552" y="6967728"/>
            <a:ext cx="2125980" cy="493776"/>
          </a:xfrm>
          <a:prstGeom prst="roundRect">
            <a:avLst>
              <a:gd name="adj" fmla="val 50000"/>
            </a:avLst>
          </a:prstGeom>
          <a:solidFill>
            <a:srgbClr val="036564"/>
          </a:solidFill>
          <a:ln w="12700">
            <a:solidFill>
              <a:srgbClr val="F3F6FA"/>
            </a:solidFill>
            <a:prstDash val="solid"/>
          </a:ln>
        </p:spPr>
        <p:txBody>
          <a:bodyPr/>
          <a:lstStyle/>
          <a:p>
            <a:endParaRPr lang="en-GB" sz="2700"/>
          </a:p>
        </p:txBody>
      </p:sp>
      <p:sp>
        <p:nvSpPr>
          <p:cNvPr id="20" name="Text 18"/>
          <p:cNvSpPr/>
          <p:nvPr/>
        </p:nvSpPr>
        <p:spPr>
          <a:xfrm>
            <a:off x="1124712" y="7091172"/>
            <a:ext cx="1851660" cy="205740"/>
          </a:xfrm>
          <a:prstGeom prst="rect">
            <a:avLst/>
          </a:prstGeom>
          <a:noFill/>
          <a:ln/>
        </p:spPr>
        <p:txBody>
          <a:bodyPr wrap="square" lIns="0" tIns="0" rIns="0" bIns="0" rtlCol="0" anchor="ctr">
            <a:normAutofit/>
          </a:bodyPr>
          <a:lstStyle/>
          <a:p>
            <a:pPr algn="ctr"/>
            <a:r>
              <a:rPr lang="en-US" sz="1350" b="1" dirty="0">
                <a:solidFill>
                  <a:schemeClr val="bg1"/>
                </a:solidFill>
              </a:rPr>
              <a:t>clinician uptake</a:t>
            </a:r>
            <a:endParaRPr lang="en-US" sz="1350" dirty="0">
              <a:solidFill>
                <a:schemeClr val="bg1"/>
              </a:solidFill>
            </a:endParaRPr>
          </a:p>
        </p:txBody>
      </p:sp>
      <p:sp>
        <p:nvSpPr>
          <p:cNvPr id="21" name="Shape 19"/>
          <p:cNvSpPr/>
          <p:nvPr/>
        </p:nvSpPr>
        <p:spPr>
          <a:xfrm>
            <a:off x="3291840" y="6967728"/>
            <a:ext cx="2400300" cy="493776"/>
          </a:xfrm>
          <a:prstGeom prst="roundRect">
            <a:avLst>
              <a:gd name="adj" fmla="val 50000"/>
            </a:avLst>
          </a:prstGeom>
          <a:solidFill>
            <a:srgbClr val="036564"/>
          </a:solidFill>
          <a:ln w="12700">
            <a:solidFill>
              <a:srgbClr val="F3F6FA"/>
            </a:solidFill>
            <a:prstDash val="solid"/>
          </a:ln>
        </p:spPr>
        <p:txBody>
          <a:bodyPr/>
          <a:lstStyle/>
          <a:p>
            <a:endParaRPr lang="en-GB" sz="2700"/>
          </a:p>
        </p:txBody>
      </p:sp>
      <p:sp>
        <p:nvSpPr>
          <p:cNvPr id="22" name="Text 20"/>
          <p:cNvSpPr/>
          <p:nvPr/>
        </p:nvSpPr>
        <p:spPr>
          <a:xfrm>
            <a:off x="3429000" y="7091172"/>
            <a:ext cx="2125980" cy="205740"/>
          </a:xfrm>
          <a:prstGeom prst="rect">
            <a:avLst/>
          </a:prstGeom>
          <a:noFill/>
          <a:ln/>
        </p:spPr>
        <p:txBody>
          <a:bodyPr wrap="square" lIns="0" tIns="0" rIns="0" bIns="0" rtlCol="0" anchor="ctr">
            <a:normAutofit fontScale="92500"/>
          </a:bodyPr>
          <a:lstStyle/>
          <a:p>
            <a:pPr algn="ctr"/>
            <a:r>
              <a:rPr lang="en-US" sz="1350" b="1" dirty="0">
                <a:solidFill>
                  <a:schemeClr val="bg1"/>
                </a:solidFill>
              </a:rPr>
              <a:t>appointment completion time</a:t>
            </a:r>
            <a:endParaRPr lang="en-US" sz="1350" dirty="0">
              <a:solidFill>
                <a:schemeClr val="bg1"/>
              </a:solidFill>
            </a:endParaRPr>
          </a:p>
        </p:txBody>
      </p:sp>
      <p:sp>
        <p:nvSpPr>
          <p:cNvPr id="23" name="Shape 21"/>
          <p:cNvSpPr/>
          <p:nvPr/>
        </p:nvSpPr>
        <p:spPr>
          <a:xfrm>
            <a:off x="5870448" y="6967728"/>
            <a:ext cx="1851660" cy="493776"/>
          </a:xfrm>
          <a:prstGeom prst="roundRect">
            <a:avLst>
              <a:gd name="adj" fmla="val 50000"/>
            </a:avLst>
          </a:prstGeom>
          <a:solidFill>
            <a:srgbClr val="036564"/>
          </a:solidFill>
          <a:ln w="12700">
            <a:solidFill>
              <a:srgbClr val="F3F6FA"/>
            </a:solidFill>
            <a:prstDash val="solid"/>
          </a:ln>
        </p:spPr>
        <p:txBody>
          <a:bodyPr/>
          <a:lstStyle/>
          <a:p>
            <a:endParaRPr lang="en-GB" sz="2700"/>
          </a:p>
        </p:txBody>
      </p:sp>
      <p:sp>
        <p:nvSpPr>
          <p:cNvPr id="24" name="Text 22"/>
          <p:cNvSpPr/>
          <p:nvPr/>
        </p:nvSpPr>
        <p:spPr>
          <a:xfrm>
            <a:off x="6007608" y="7091172"/>
            <a:ext cx="1577340" cy="205740"/>
          </a:xfrm>
          <a:prstGeom prst="rect">
            <a:avLst/>
          </a:prstGeom>
          <a:noFill/>
          <a:ln/>
        </p:spPr>
        <p:txBody>
          <a:bodyPr wrap="square" lIns="0" tIns="0" rIns="0" bIns="0" rtlCol="0" anchor="ctr">
            <a:normAutofit/>
          </a:bodyPr>
          <a:lstStyle/>
          <a:p>
            <a:pPr algn="ctr"/>
            <a:r>
              <a:rPr lang="en-US" sz="1350" b="1" dirty="0">
                <a:solidFill>
                  <a:schemeClr val="bg1"/>
                </a:solidFill>
              </a:rPr>
              <a:t>error themes</a:t>
            </a:r>
            <a:endParaRPr lang="en-US" sz="1350" dirty="0">
              <a:solidFill>
                <a:schemeClr val="bg1"/>
              </a:solidFill>
            </a:endParaRPr>
          </a:p>
        </p:txBody>
      </p:sp>
      <p:sp>
        <p:nvSpPr>
          <p:cNvPr id="25" name="Shape 23"/>
          <p:cNvSpPr/>
          <p:nvPr/>
        </p:nvSpPr>
        <p:spPr>
          <a:xfrm>
            <a:off x="7900416" y="6967728"/>
            <a:ext cx="2125980" cy="493776"/>
          </a:xfrm>
          <a:prstGeom prst="roundRect">
            <a:avLst>
              <a:gd name="adj" fmla="val 50000"/>
            </a:avLst>
          </a:prstGeom>
          <a:solidFill>
            <a:srgbClr val="036564"/>
          </a:solidFill>
          <a:ln w="12700">
            <a:solidFill>
              <a:srgbClr val="F3F6FA"/>
            </a:solidFill>
            <a:prstDash val="solid"/>
          </a:ln>
        </p:spPr>
        <p:txBody>
          <a:bodyPr/>
          <a:lstStyle/>
          <a:p>
            <a:endParaRPr lang="en-GB" sz="2700"/>
          </a:p>
        </p:txBody>
      </p:sp>
      <p:sp>
        <p:nvSpPr>
          <p:cNvPr id="26" name="Text 24"/>
          <p:cNvSpPr/>
          <p:nvPr/>
        </p:nvSpPr>
        <p:spPr>
          <a:xfrm>
            <a:off x="8037576" y="7091172"/>
            <a:ext cx="1851660" cy="205740"/>
          </a:xfrm>
          <a:prstGeom prst="rect">
            <a:avLst/>
          </a:prstGeom>
          <a:noFill/>
          <a:ln/>
        </p:spPr>
        <p:txBody>
          <a:bodyPr wrap="square" lIns="0" tIns="0" rIns="0" bIns="0" rtlCol="0" anchor="ctr">
            <a:normAutofit/>
          </a:bodyPr>
          <a:lstStyle/>
          <a:p>
            <a:pPr algn="ctr"/>
            <a:r>
              <a:rPr lang="en-US" sz="1350" b="1" dirty="0">
                <a:solidFill>
                  <a:schemeClr val="bg1"/>
                </a:solidFill>
              </a:rPr>
              <a:t>patient feedback</a:t>
            </a:r>
            <a:endParaRPr lang="en-US" sz="1350" dirty="0">
              <a:solidFill>
                <a:schemeClr val="bg1"/>
              </a:solidFill>
            </a:endParaRPr>
          </a:p>
        </p:txBody>
      </p:sp>
      <p:sp>
        <p:nvSpPr>
          <p:cNvPr id="27" name="Shape 25"/>
          <p:cNvSpPr/>
          <p:nvPr/>
        </p:nvSpPr>
        <p:spPr>
          <a:xfrm>
            <a:off x="10204704" y="6967728"/>
            <a:ext cx="2537460" cy="493776"/>
          </a:xfrm>
          <a:prstGeom prst="roundRect">
            <a:avLst>
              <a:gd name="adj" fmla="val 50000"/>
            </a:avLst>
          </a:prstGeom>
          <a:solidFill>
            <a:srgbClr val="036564"/>
          </a:solidFill>
          <a:ln w="12700">
            <a:solidFill>
              <a:srgbClr val="F3F6FA"/>
            </a:solidFill>
            <a:prstDash val="solid"/>
          </a:ln>
        </p:spPr>
        <p:txBody>
          <a:bodyPr/>
          <a:lstStyle/>
          <a:p>
            <a:endParaRPr lang="en-GB" sz="2700"/>
          </a:p>
        </p:txBody>
      </p:sp>
      <p:sp>
        <p:nvSpPr>
          <p:cNvPr id="28" name="Text 26"/>
          <p:cNvSpPr/>
          <p:nvPr/>
        </p:nvSpPr>
        <p:spPr>
          <a:xfrm>
            <a:off x="10341864" y="7091172"/>
            <a:ext cx="2263140" cy="205740"/>
          </a:xfrm>
          <a:prstGeom prst="rect">
            <a:avLst/>
          </a:prstGeom>
          <a:noFill/>
          <a:ln/>
        </p:spPr>
        <p:txBody>
          <a:bodyPr wrap="square" lIns="0" tIns="0" rIns="0" bIns="0" rtlCol="0" anchor="ctr">
            <a:normAutofit/>
          </a:bodyPr>
          <a:lstStyle/>
          <a:p>
            <a:pPr algn="ctr"/>
            <a:r>
              <a:rPr lang="en-US" sz="1350" b="1" dirty="0">
                <a:solidFill>
                  <a:schemeClr val="bg1"/>
                </a:solidFill>
              </a:rPr>
              <a:t>referral processing</a:t>
            </a:r>
            <a:endParaRPr lang="en-US" sz="1350" dirty="0">
              <a:solidFill>
                <a:schemeClr val="bg1"/>
              </a:solidFill>
            </a:endParaRPr>
          </a:p>
        </p:txBody>
      </p:sp>
      <p:sp>
        <p:nvSpPr>
          <p:cNvPr id="29" name="Shape 27"/>
          <p:cNvSpPr/>
          <p:nvPr/>
        </p:nvSpPr>
        <p:spPr>
          <a:xfrm>
            <a:off x="12920472" y="6967728"/>
            <a:ext cx="4183380" cy="493776"/>
          </a:xfrm>
          <a:prstGeom prst="roundRect">
            <a:avLst>
              <a:gd name="adj" fmla="val 50000"/>
            </a:avLst>
          </a:prstGeom>
          <a:solidFill>
            <a:srgbClr val="036564"/>
          </a:solidFill>
          <a:ln w="12700">
            <a:solidFill>
              <a:srgbClr val="F3F6FA"/>
            </a:solidFill>
            <a:prstDash val="solid"/>
          </a:ln>
        </p:spPr>
        <p:txBody>
          <a:bodyPr/>
          <a:lstStyle/>
          <a:p>
            <a:endParaRPr lang="en-GB" sz="2700"/>
          </a:p>
        </p:txBody>
      </p:sp>
      <p:sp>
        <p:nvSpPr>
          <p:cNvPr id="30" name="Text 28"/>
          <p:cNvSpPr/>
          <p:nvPr/>
        </p:nvSpPr>
        <p:spPr>
          <a:xfrm>
            <a:off x="13057632" y="7091172"/>
            <a:ext cx="3909060" cy="205740"/>
          </a:xfrm>
          <a:prstGeom prst="rect">
            <a:avLst/>
          </a:prstGeom>
          <a:noFill/>
          <a:ln/>
        </p:spPr>
        <p:txBody>
          <a:bodyPr wrap="square" lIns="0" tIns="0" rIns="0" bIns="0" rtlCol="0" anchor="ctr">
            <a:normAutofit/>
          </a:bodyPr>
          <a:lstStyle/>
          <a:p>
            <a:pPr algn="ctr"/>
            <a:r>
              <a:rPr lang="en-US" sz="1350" b="1" dirty="0">
                <a:solidFill>
                  <a:schemeClr val="bg1"/>
                </a:solidFill>
              </a:rPr>
              <a:t>clinical admin within allocated time</a:t>
            </a:r>
            <a:endParaRPr lang="en-US" sz="1350" dirty="0">
              <a:solidFill>
                <a:schemeClr val="bg1"/>
              </a:solidFill>
            </a:endParaRPr>
          </a:p>
        </p:txBody>
      </p:sp>
      <p:sp>
        <p:nvSpPr>
          <p:cNvPr id="31" name="Shape 29"/>
          <p:cNvSpPr/>
          <p:nvPr/>
        </p:nvSpPr>
        <p:spPr>
          <a:xfrm>
            <a:off x="987552" y="7927848"/>
            <a:ext cx="16322040" cy="1097280"/>
          </a:xfrm>
          <a:prstGeom prst="roundRect">
            <a:avLst>
              <a:gd name="adj" fmla="val 15000"/>
            </a:avLst>
          </a:prstGeom>
          <a:solidFill>
            <a:srgbClr val="F7FAFC"/>
          </a:solidFill>
          <a:ln w="12700">
            <a:solidFill>
              <a:srgbClr val="D9E2EE"/>
            </a:solidFill>
            <a:prstDash val="solid"/>
          </a:ln>
        </p:spPr>
        <p:txBody>
          <a:bodyPr/>
          <a:lstStyle/>
          <a:p>
            <a:endParaRPr lang="en-GB" sz="2700"/>
          </a:p>
        </p:txBody>
      </p:sp>
      <p:sp>
        <p:nvSpPr>
          <p:cNvPr id="32" name="Text 30"/>
          <p:cNvSpPr/>
          <p:nvPr/>
        </p:nvSpPr>
        <p:spPr>
          <a:xfrm>
            <a:off x="1440180" y="8270748"/>
            <a:ext cx="1165860" cy="301752"/>
          </a:xfrm>
          <a:prstGeom prst="rect">
            <a:avLst/>
          </a:prstGeom>
          <a:noFill/>
          <a:ln/>
        </p:spPr>
        <p:txBody>
          <a:bodyPr wrap="square" lIns="0" tIns="0" rIns="0" bIns="0" rtlCol="0" anchor="ctr"/>
          <a:lstStyle/>
          <a:p>
            <a:r>
              <a:rPr lang="en-US" sz="2400" b="1" dirty="0">
                <a:solidFill>
                  <a:srgbClr val="036564"/>
                </a:solidFill>
              </a:rPr>
              <a:t>Top tip</a:t>
            </a:r>
            <a:endParaRPr lang="en-US" sz="2400" dirty="0">
              <a:solidFill>
                <a:srgbClr val="036564"/>
              </a:solidFill>
            </a:endParaRPr>
          </a:p>
        </p:txBody>
      </p:sp>
      <p:sp>
        <p:nvSpPr>
          <p:cNvPr id="33" name="Text 31"/>
          <p:cNvSpPr/>
          <p:nvPr/>
        </p:nvSpPr>
        <p:spPr>
          <a:xfrm>
            <a:off x="2622864" y="8240985"/>
            <a:ext cx="13990320" cy="384048"/>
          </a:xfrm>
          <a:prstGeom prst="rect">
            <a:avLst/>
          </a:prstGeom>
          <a:noFill/>
          <a:ln/>
        </p:spPr>
        <p:txBody>
          <a:bodyPr wrap="square" lIns="0" tIns="0" rIns="0" bIns="0" rtlCol="0" anchor="ctr">
            <a:normAutofit/>
          </a:bodyPr>
          <a:lstStyle/>
          <a:p>
            <a:r>
              <a:rPr lang="en-US" sz="1830" b="1" dirty="0">
                <a:solidFill>
                  <a:srgbClr val="243041"/>
                </a:solidFill>
              </a:rPr>
              <a:t>Start small, use real world errors to shape your SOP and training, and make consent plus review the non-negotiable safety steps.</a:t>
            </a:r>
            <a:endParaRPr lang="en-US" sz="1830" dirty="0"/>
          </a:p>
        </p:txBody>
      </p:sp>
      <p:sp>
        <p:nvSpPr>
          <p:cNvPr id="35" name="Text 30">
            <a:extLst>
              <a:ext uri="{FF2B5EF4-FFF2-40B4-BE49-F238E27FC236}">
                <a16:creationId xmlns:a16="http://schemas.microsoft.com/office/drawing/2014/main" id="{948A00B3-C246-881F-B04B-BC9ABCE79EC2}"/>
              </a:ext>
            </a:extLst>
          </p:cNvPr>
          <p:cNvSpPr/>
          <p:nvPr/>
        </p:nvSpPr>
        <p:spPr>
          <a:xfrm>
            <a:off x="822960" y="9834372"/>
            <a:ext cx="10287000" cy="246888"/>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25" dirty="0">
                <a:solidFill>
                  <a:srgbClr val="7A8699"/>
                </a:solidFill>
              </a:rPr>
              <a:t>Prepared by Foundry Healthcare for the Digital COP</a:t>
            </a:r>
            <a:endParaRPr lang="en-US" sz="1125" dirty="0"/>
          </a:p>
        </p:txBody>
      </p:sp>
      <p:pic>
        <p:nvPicPr>
          <p:cNvPr id="36" name="Picture 35">
            <a:extLst>
              <a:ext uri="{FF2B5EF4-FFF2-40B4-BE49-F238E27FC236}">
                <a16:creationId xmlns:a16="http://schemas.microsoft.com/office/drawing/2014/main" id="{BF908401-DBE6-9152-1AFB-4B95708FE387}"/>
              </a:ext>
            </a:extLst>
          </p:cNvPr>
          <p:cNvPicPr>
            <a:picLocks noChangeAspect="1"/>
          </p:cNvPicPr>
          <p:nvPr/>
        </p:nvPicPr>
        <p:blipFill>
          <a:blip r:embed="rId3"/>
          <a:stretch>
            <a:fillRect/>
          </a:stretch>
        </p:blipFill>
        <p:spPr>
          <a:xfrm>
            <a:off x="17021556" y="126320"/>
            <a:ext cx="1039569" cy="59775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BE9E9"/>
        </a:solidFill>
        <a:effectLst/>
      </p:bgPr>
    </p:bg>
    <p:spTree>
      <p:nvGrpSpPr>
        <p:cNvPr id="1" name=""/>
        <p:cNvGrpSpPr/>
        <p:nvPr/>
      </p:nvGrpSpPr>
      <p:grpSpPr>
        <a:xfrm>
          <a:off x="0" y="0"/>
          <a:ext cx="0" cy="0"/>
          <a:chOff x="0" y="0"/>
          <a:chExt cx="0" cy="0"/>
        </a:xfrm>
      </p:grpSpPr>
      <p:grpSp>
        <p:nvGrpSpPr>
          <p:cNvPr id="2" name="Group 2"/>
          <p:cNvGrpSpPr/>
          <p:nvPr/>
        </p:nvGrpSpPr>
        <p:grpSpPr>
          <a:xfrm>
            <a:off x="-4132898" y="-1537335"/>
            <a:ext cx="6842760" cy="5132070"/>
            <a:chOff x="0" y="0"/>
            <a:chExt cx="812800" cy="609600"/>
          </a:xfrm>
        </p:grpSpPr>
        <p:sp>
          <p:nvSpPr>
            <p:cNvPr id="3" name="Freeform 3"/>
            <p:cNvSpPr/>
            <p:nvPr/>
          </p:nvSpPr>
          <p:spPr>
            <a:xfrm>
              <a:off x="25590" y="0"/>
              <a:ext cx="761620" cy="609600"/>
            </a:xfrm>
            <a:custGeom>
              <a:avLst/>
              <a:gdLst/>
              <a:ahLst/>
              <a:cxnLst/>
              <a:rect l="l" t="t" r="r" b="b"/>
              <a:pathLst>
                <a:path w="761620" h="609600">
                  <a:moveTo>
                    <a:pt x="269254" y="0"/>
                  </a:moveTo>
                  <a:lnTo>
                    <a:pt x="695566" y="0"/>
                  </a:lnTo>
                  <a:cubicBezTo>
                    <a:pt x="716799" y="0"/>
                    <a:pt x="736737" y="10207"/>
                    <a:pt x="749151" y="27431"/>
                  </a:cubicBezTo>
                  <a:cubicBezTo>
                    <a:pt x="761566" y="44656"/>
                    <a:pt x="764944" y="66798"/>
                    <a:pt x="758230" y="86941"/>
                  </a:cubicBezTo>
                  <a:lnTo>
                    <a:pt x="612990" y="522659"/>
                  </a:lnTo>
                  <a:cubicBezTo>
                    <a:pt x="595684" y="574579"/>
                    <a:pt x="547095" y="609600"/>
                    <a:pt x="492366" y="609600"/>
                  </a:cubicBezTo>
                  <a:lnTo>
                    <a:pt x="66054" y="609600"/>
                  </a:lnTo>
                  <a:cubicBezTo>
                    <a:pt x="44821" y="609600"/>
                    <a:pt x="24883" y="599393"/>
                    <a:pt x="12469" y="582169"/>
                  </a:cubicBezTo>
                  <a:cubicBezTo>
                    <a:pt x="54" y="564944"/>
                    <a:pt x="-3324" y="542802"/>
                    <a:pt x="3390" y="522659"/>
                  </a:cubicBezTo>
                  <a:lnTo>
                    <a:pt x="148630" y="86941"/>
                  </a:lnTo>
                  <a:cubicBezTo>
                    <a:pt x="165936" y="35021"/>
                    <a:pt x="214525" y="0"/>
                    <a:pt x="269254" y="0"/>
                  </a:cubicBezTo>
                  <a:close/>
                </a:path>
              </a:pathLst>
            </a:custGeom>
            <a:solidFill>
              <a:srgbClr val="5B8C32"/>
            </a:solidFill>
          </p:spPr>
          <p:txBody>
            <a:bodyPr/>
            <a:lstStyle/>
            <a:p>
              <a:endParaRPr lang="en-GB"/>
            </a:p>
          </p:txBody>
        </p:sp>
        <p:sp>
          <p:nvSpPr>
            <p:cNvPr id="4" name="TextBox 4"/>
            <p:cNvSpPr txBox="1"/>
            <p:nvPr/>
          </p:nvSpPr>
          <p:spPr>
            <a:xfrm>
              <a:off x="101600" y="-38100"/>
              <a:ext cx="609600" cy="64770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5521940" y="7068502"/>
            <a:ext cx="6842760" cy="5132070"/>
            <a:chOff x="0" y="0"/>
            <a:chExt cx="812800" cy="609600"/>
          </a:xfrm>
        </p:grpSpPr>
        <p:sp>
          <p:nvSpPr>
            <p:cNvPr id="6" name="Freeform 6"/>
            <p:cNvSpPr/>
            <p:nvPr/>
          </p:nvSpPr>
          <p:spPr>
            <a:xfrm>
              <a:off x="25590" y="0"/>
              <a:ext cx="761620" cy="609600"/>
            </a:xfrm>
            <a:custGeom>
              <a:avLst/>
              <a:gdLst/>
              <a:ahLst/>
              <a:cxnLst/>
              <a:rect l="l" t="t" r="r" b="b"/>
              <a:pathLst>
                <a:path w="761620" h="609600">
                  <a:moveTo>
                    <a:pt x="269254" y="0"/>
                  </a:moveTo>
                  <a:lnTo>
                    <a:pt x="695566" y="0"/>
                  </a:lnTo>
                  <a:cubicBezTo>
                    <a:pt x="716799" y="0"/>
                    <a:pt x="736737" y="10207"/>
                    <a:pt x="749151" y="27431"/>
                  </a:cubicBezTo>
                  <a:cubicBezTo>
                    <a:pt x="761566" y="44656"/>
                    <a:pt x="764944" y="66798"/>
                    <a:pt x="758230" y="86941"/>
                  </a:cubicBezTo>
                  <a:lnTo>
                    <a:pt x="612990" y="522659"/>
                  </a:lnTo>
                  <a:cubicBezTo>
                    <a:pt x="595684" y="574579"/>
                    <a:pt x="547095" y="609600"/>
                    <a:pt x="492366" y="609600"/>
                  </a:cubicBezTo>
                  <a:lnTo>
                    <a:pt x="66054" y="609600"/>
                  </a:lnTo>
                  <a:cubicBezTo>
                    <a:pt x="44821" y="609600"/>
                    <a:pt x="24883" y="599393"/>
                    <a:pt x="12469" y="582169"/>
                  </a:cubicBezTo>
                  <a:cubicBezTo>
                    <a:pt x="54" y="564944"/>
                    <a:pt x="-3324" y="542802"/>
                    <a:pt x="3390" y="522659"/>
                  </a:cubicBezTo>
                  <a:lnTo>
                    <a:pt x="148630" y="86941"/>
                  </a:lnTo>
                  <a:cubicBezTo>
                    <a:pt x="165936" y="35021"/>
                    <a:pt x="214525" y="0"/>
                    <a:pt x="269254" y="0"/>
                  </a:cubicBezTo>
                  <a:close/>
                </a:path>
              </a:pathLst>
            </a:custGeom>
            <a:solidFill>
              <a:srgbClr val="7EBD4A"/>
            </a:solidFill>
          </p:spPr>
          <p:txBody>
            <a:bodyPr/>
            <a:lstStyle/>
            <a:p>
              <a:endParaRPr lang="en-GB"/>
            </a:p>
          </p:txBody>
        </p:sp>
        <p:sp>
          <p:nvSpPr>
            <p:cNvPr id="7" name="TextBox 7"/>
            <p:cNvSpPr txBox="1"/>
            <p:nvPr/>
          </p:nvSpPr>
          <p:spPr>
            <a:xfrm>
              <a:off x="101600" y="-38100"/>
              <a:ext cx="609600" cy="647700"/>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2105702" y="-4341495"/>
            <a:ext cx="6842760" cy="5132070"/>
            <a:chOff x="0" y="0"/>
            <a:chExt cx="812800" cy="609600"/>
          </a:xfrm>
        </p:grpSpPr>
        <p:sp>
          <p:nvSpPr>
            <p:cNvPr id="9" name="Freeform 9"/>
            <p:cNvSpPr/>
            <p:nvPr/>
          </p:nvSpPr>
          <p:spPr>
            <a:xfrm>
              <a:off x="10742" y="0"/>
              <a:ext cx="791317" cy="609600"/>
            </a:xfrm>
            <a:custGeom>
              <a:avLst/>
              <a:gdLst/>
              <a:ahLst/>
              <a:cxnLst/>
              <a:rect l="l" t="t" r="r" b="b"/>
              <a:pathLst>
                <a:path w="791317" h="609600">
                  <a:moveTo>
                    <a:pt x="230926" y="0"/>
                  </a:moveTo>
                  <a:lnTo>
                    <a:pt x="763590" y="0"/>
                  </a:lnTo>
                  <a:cubicBezTo>
                    <a:pt x="772503" y="0"/>
                    <a:pt x="780872" y="4284"/>
                    <a:pt x="786083" y="11514"/>
                  </a:cubicBezTo>
                  <a:cubicBezTo>
                    <a:pt x="791294" y="18744"/>
                    <a:pt x="792712" y="28039"/>
                    <a:pt x="789893" y="36494"/>
                  </a:cubicBezTo>
                  <a:lnTo>
                    <a:pt x="611023" y="573106"/>
                  </a:lnTo>
                  <a:cubicBezTo>
                    <a:pt x="603758" y="594900"/>
                    <a:pt x="583363" y="609600"/>
                    <a:pt x="560390" y="609600"/>
                  </a:cubicBezTo>
                  <a:lnTo>
                    <a:pt x="27726" y="609600"/>
                  </a:lnTo>
                  <a:cubicBezTo>
                    <a:pt x="18813" y="609600"/>
                    <a:pt x="10444" y="605316"/>
                    <a:pt x="5233" y="598086"/>
                  </a:cubicBezTo>
                  <a:cubicBezTo>
                    <a:pt x="22" y="590856"/>
                    <a:pt x="-1396" y="581561"/>
                    <a:pt x="1423" y="573106"/>
                  </a:cubicBezTo>
                  <a:lnTo>
                    <a:pt x="180293" y="36494"/>
                  </a:lnTo>
                  <a:cubicBezTo>
                    <a:pt x="187558" y="14700"/>
                    <a:pt x="207953" y="0"/>
                    <a:pt x="230926" y="0"/>
                  </a:cubicBezTo>
                  <a:close/>
                </a:path>
              </a:pathLst>
            </a:custGeom>
            <a:solidFill>
              <a:srgbClr val="7EBD4A"/>
            </a:solidFill>
          </p:spPr>
          <p:txBody>
            <a:bodyPr/>
            <a:lstStyle/>
            <a:p>
              <a:endParaRPr lang="en-GB"/>
            </a:p>
          </p:txBody>
        </p:sp>
        <p:sp>
          <p:nvSpPr>
            <p:cNvPr id="10" name="TextBox 10"/>
            <p:cNvSpPr txBox="1"/>
            <p:nvPr/>
          </p:nvSpPr>
          <p:spPr>
            <a:xfrm>
              <a:off x="101600" y="-38100"/>
              <a:ext cx="609600" cy="647700"/>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9320154" y="9634537"/>
            <a:ext cx="6842760" cy="5132070"/>
            <a:chOff x="0" y="0"/>
            <a:chExt cx="812800" cy="609600"/>
          </a:xfrm>
        </p:grpSpPr>
        <p:sp>
          <p:nvSpPr>
            <p:cNvPr id="12" name="Freeform 12"/>
            <p:cNvSpPr/>
            <p:nvPr/>
          </p:nvSpPr>
          <p:spPr>
            <a:xfrm>
              <a:off x="10742" y="0"/>
              <a:ext cx="791317" cy="609600"/>
            </a:xfrm>
            <a:custGeom>
              <a:avLst/>
              <a:gdLst/>
              <a:ahLst/>
              <a:cxnLst/>
              <a:rect l="l" t="t" r="r" b="b"/>
              <a:pathLst>
                <a:path w="791317" h="609600">
                  <a:moveTo>
                    <a:pt x="230926" y="0"/>
                  </a:moveTo>
                  <a:lnTo>
                    <a:pt x="763590" y="0"/>
                  </a:lnTo>
                  <a:cubicBezTo>
                    <a:pt x="772503" y="0"/>
                    <a:pt x="780872" y="4284"/>
                    <a:pt x="786083" y="11514"/>
                  </a:cubicBezTo>
                  <a:cubicBezTo>
                    <a:pt x="791294" y="18744"/>
                    <a:pt x="792712" y="28039"/>
                    <a:pt x="789893" y="36494"/>
                  </a:cubicBezTo>
                  <a:lnTo>
                    <a:pt x="611023" y="573106"/>
                  </a:lnTo>
                  <a:cubicBezTo>
                    <a:pt x="603758" y="594900"/>
                    <a:pt x="583363" y="609600"/>
                    <a:pt x="560390" y="609600"/>
                  </a:cubicBezTo>
                  <a:lnTo>
                    <a:pt x="27726" y="609600"/>
                  </a:lnTo>
                  <a:cubicBezTo>
                    <a:pt x="18813" y="609600"/>
                    <a:pt x="10444" y="605316"/>
                    <a:pt x="5233" y="598086"/>
                  </a:cubicBezTo>
                  <a:cubicBezTo>
                    <a:pt x="22" y="590856"/>
                    <a:pt x="-1396" y="581561"/>
                    <a:pt x="1423" y="573106"/>
                  </a:cubicBezTo>
                  <a:lnTo>
                    <a:pt x="180293" y="36494"/>
                  </a:lnTo>
                  <a:cubicBezTo>
                    <a:pt x="187558" y="14700"/>
                    <a:pt x="207953" y="0"/>
                    <a:pt x="230926" y="0"/>
                  </a:cubicBezTo>
                  <a:close/>
                </a:path>
              </a:pathLst>
            </a:custGeom>
            <a:solidFill>
              <a:srgbClr val="5B8C32"/>
            </a:solidFill>
          </p:spPr>
          <p:txBody>
            <a:bodyPr/>
            <a:lstStyle/>
            <a:p>
              <a:endParaRPr lang="en-GB"/>
            </a:p>
          </p:txBody>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spcBef>
                  <a:spcPct val="0"/>
                </a:spcBef>
              </a:pPr>
              <a:endParaRPr/>
            </a:p>
          </p:txBody>
        </p:sp>
      </p:grpSp>
      <p:sp>
        <p:nvSpPr>
          <p:cNvPr id="14" name="AutoShape 14"/>
          <p:cNvSpPr/>
          <p:nvPr/>
        </p:nvSpPr>
        <p:spPr>
          <a:xfrm>
            <a:off x="9320154" y="771525"/>
            <a:ext cx="6492240" cy="0"/>
          </a:xfrm>
          <a:prstGeom prst="line">
            <a:avLst/>
          </a:prstGeom>
          <a:ln w="38100" cap="flat">
            <a:solidFill>
              <a:srgbClr val="7EBD4A"/>
            </a:solidFill>
            <a:prstDash val="solid"/>
            <a:headEnd type="none" w="sm" len="sm"/>
            <a:tailEnd type="none" w="sm" len="sm"/>
          </a:ln>
        </p:spPr>
        <p:txBody>
          <a:bodyPr/>
          <a:lstStyle/>
          <a:p>
            <a:endParaRPr lang="en-GB"/>
          </a:p>
        </p:txBody>
      </p:sp>
      <p:sp>
        <p:nvSpPr>
          <p:cNvPr id="15" name="AutoShape 15"/>
          <p:cNvSpPr/>
          <p:nvPr/>
        </p:nvSpPr>
        <p:spPr>
          <a:xfrm>
            <a:off x="5688146" y="9653588"/>
            <a:ext cx="4966461" cy="0"/>
          </a:xfrm>
          <a:prstGeom prst="line">
            <a:avLst/>
          </a:prstGeom>
          <a:ln w="38100" cap="flat">
            <a:solidFill>
              <a:srgbClr val="7EBD4A"/>
            </a:solidFill>
            <a:prstDash val="solid"/>
            <a:headEnd type="none" w="sm" len="sm"/>
            <a:tailEnd type="none" w="sm" len="sm"/>
          </a:ln>
        </p:spPr>
        <p:txBody>
          <a:bodyPr/>
          <a:lstStyle/>
          <a:p>
            <a:endParaRPr lang="en-GB"/>
          </a:p>
        </p:txBody>
      </p:sp>
      <p:sp>
        <p:nvSpPr>
          <p:cNvPr id="16" name="Freeform 16"/>
          <p:cNvSpPr/>
          <p:nvPr/>
        </p:nvSpPr>
        <p:spPr>
          <a:xfrm>
            <a:off x="0" y="9258300"/>
            <a:ext cx="3627736" cy="1033399"/>
          </a:xfrm>
          <a:custGeom>
            <a:avLst/>
            <a:gdLst/>
            <a:ahLst/>
            <a:cxnLst/>
            <a:rect l="l" t="t" r="r" b="b"/>
            <a:pathLst>
              <a:path w="3627736" h="1033399">
                <a:moveTo>
                  <a:pt x="0" y="0"/>
                </a:moveTo>
                <a:lnTo>
                  <a:pt x="3627736" y="0"/>
                </a:lnTo>
                <a:lnTo>
                  <a:pt x="3627736" y="1033399"/>
                </a:lnTo>
                <a:lnTo>
                  <a:pt x="0" y="103339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17" name="TextBox 17"/>
          <p:cNvSpPr txBox="1"/>
          <p:nvPr/>
        </p:nvSpPr>
        <p:spPr>
          <a:xfrm>
            <a:off x="5189989" y="6758972"/>
            <a:ext cx="7516946" cy="862453"/>
          </a:xfrm>
          <a:prstGeom prst="rect">
            <a:avLst/>
          </a:prstGeom>
        </p:spPr>
        <p:txBody>
          <a:bodyPr lIns="0" tIns="0" rIns="0" bIns="0" rtlCol="0" anchor="t">
            <a:spAutoFit/>
          </a:bodyPr>
          <a:lstStyle/>
          <a:p>
            <a:pPr algn="ctr">
              <a:lnSpc>
                <a:spcPts val="7063"/>
              </a:lnSpc>
            </a:pPr>
            <a:r>
              <a:rPr lang="en-US" sz="5045">
                <a:solidFill>
                  <a:srgbClr val="3D611F"/>
                </a:solidFill>
                <a:latin typeface="Heebo"/>
                <a:ea typeface="Heebo"/>
                <a:cs typeface="Heebo"/>
                <a:sym typeface="Heebo"/>
              </a:rPr>
              <a:t>How AVT has helped us</a:t>
            </a:r>
          </a:p>
        </p:txBody>
      </p:sp>
      <p:sp>
        <p:nvSpPr>
          <p:cNvPr id="18" name="TextBox 18"/>
          <p:cNvSpPr txBox="1"/>
          <p:nvPr/>
        </p:nvSpPr>
        <p:spPr>
          <a:xfrm>
            <a:off x="2501188" y="2427450"/>
            <a:ext cx="12894548" cy="4376290"/>
          </a:xfrm>
          <a:prstGeom prst="rect">
            <a:avLst/>
          </a:prstGeom>
        </p:spPr>
        <p:txBody>
          <a:bodyPr lIns="0" tIns="0" rIns="0" bIns="0" rtlCol="0" anchor="t">
            <a:spAutoFit/>
          </a:bodyPr>
          <a:lstStyle/>
          <a:p>
            <a:pPr algn="ctr">
              <a:lnSpc>
                <a:spcPts val="17612"/>
              </a:lnSpc>
            </a:pPr>
            <a:r>
              <a:rPr lang="en-US" sz="12580" b="1">
                <a:solidFill>
                  <a:srgbClr val="3D611F"/>
                </a:solidFill>
                <a:latin typeface="Emmali Semi-Bold"/>
                <a:ea typeface="Emmali Semi-Bold"/>
                <a:cs typeface="Emmali Semi-Bold"/>
                <a:sym typeface="Emmali Semi-Bold"/>
              </a:rPr>
              <a:t>IMPLEMENTING HEIDI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BE9E9"/>
        </a:solidFill>
        <a:effectLst/>
      </p:bgPr>
    </p:bg>
    <p:spTree>
      <p:nvGrpSpPr>
        <p:cNvPr id="1" name=""/>
        <p:cNvGrpSpPr/>
        <p:nvPr/>
      </p:nvGrpSpPr>
      <p:grpSpPr>
        <a:xfrm>
          <a:off x="0" y="0"/>
          <a:ext cx="0" cy="0"/>
          <a:chOff x="0" y="0"/>
          <a:chExt cx="0" cy="0"/>
        </a:xfrm>
      </p:grpSpPr>
      <p:grpSp>
        <p:nvGrpSpPr>
          <p:cNvPr id="2" name="Group 2"/>
          <p:cNvGrpSpPr/>
          <p:nvPr/>
        </p:nvGrpSpPr>
        <p:grpSpPr>
          <a:xfrm>
            <a:off x="-4132898" y="-1537335"/>
            <a:ext cx="6842760" cy="5132070"/>
            <a:chOff x="0" y="0"/>
            <a:chExt cx="812800" cy="609600"/>
          </a:xfrm>
        </p:grpSpPr>
        <p:sp>
          <p:nvSpPr>
            <p:cNvPr id="3" name="Freeform 3"/>
            <p:cNvSpPr/>
            <p:nvPr/>
          </p:nvSpPr>
          <p:spPr>
            <a:xfrm>
              <a:off x="25590" y="0"/>
              <a:ext cx="761620" cy="609600"/>
            </a:xfrm>
            <a:custGeom>
              <a:avLst/>
              <a:gdLst/>
              <a:ahLst/>
              <a:cxnLst/>
              <a:rect l="l" t="t" r="r" b="b"/>
              <a:pathLst>
                <a:path w="761620" h="609600">
                  <a:moveTo>
                    <a:pt x="269254" y="0"/>
                  </a:moveTo>
                  <a:lnTo>
                    <a:pt x="695566" y="0"/>
                  </a:lnTo>
                  <a:cubicBezTo>
                    <a:pt x="716799" y="0"/>
                    <a:pt x="736737" y="10207"/>
                    <a:pt x="749151" y="27431"/>
                  </a:cubicBezTo>
                  <a:cubicBezTo>
                    <a:pt x="761566" y="44656"/>
                    <a:pt x="764944" y="66798"/>
                    <a:pt x="758230" y="86941"/>
                  </a:cubicBezTo>
                  <a:lnTo>
                    <a:pt x="612990" y="522659"/>
                  </a:lnTo>
                  <a:cubicBezTo>
                    <a:pt x="595684" y="574579"/>
                    <a:pt x="547095" y="609600"/>
                    <a:pt x="492366" y="609600"/>
                  </a:cubicBezTo>
                  <a:lnTo>
                    <a:pt x="66054" y="609600"/>
                  </a:lnTo>
                  <a:cubicBezTo>
                    <a:pt x="44821" y="609600"/>
                    <a:pt x="24883" y="599393"/>
                    <a:pt x="12469" y="582169"/>
                  </a:cubicBezTo>
                  <a:cubicBezTo>
                    <a:pt x="54" y="564944"/>
                    <a:pt x="-3324" y="542802"/>
                    <a:pt x="3390" y="522659"/>
                  </a:cubicBezTo>
                  <a:lnTo>
                    <a:pt x="148630" y="86941"/>
                  </a:lnTo>
                  <a:cubicBezTo>
                    <a:pt x="165936" y="35021"/>
                    <a:pt x="214525" y="0"/>
                    <a:pt x="269254" y="0"/>
                  </a:cubicBezTo>
                  <a:close/>
                </a:path>
              </a:pathLst>
            </a:custGeom>
            <a:solidFill>
              <a:srgbClr val="5B8C32"/>
            </a:solidFill>
          </p:spPr>
          <p:txBody>
            <a:bodyPr/>
            <a:lstStyle/>
            <a:p>
              <a:endParaRPr lang="en-GB"/>
            </a:p>
          </p:txBody>
        </p:sp>
        <p:sp>
          <p:nvSpPr>
            <p:cNvPr id="4" name="TextBox 4"/>
            <p:cNvSpPr txBox="1"/>
            <p:nvPr/>
          </p:nvSpPr>
          <p:spPr>
            <a:xfrm>
              <a:off x="101600" y="-38100"/>
              <a:ext cx="609600" cy="64770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5521940" y="7068502"/>
            <a:ext cx="6842760" cy="5132070"/>
            <a:chOff x="0" y="0"/>
            <a:chExt cx="812800" cy="609600"/>
          </a:xfrm>
        </p:grpSpPr>
        <p:sp>
          <p:nvSpPr>
            <p:cNvPr id="6" name="Freeform 6"/>
            <p:cNvSpPr/>
            <p:nvPr/>
          </p:nvSpPr>
          <p:spPr>
            <a:xfrm>
              <a:off x="25590" y="0"/>
              <a:ext cx="761620" cy="609600"/>
            </a:xfrm>
            <a:custGeom>
              <a:avLst/>
              <a:gdLst/>
              <a:ahLst/>
              <a:cxnLst/>
              <a:rect l="l" t="t" r="r" b="b"/>
              <a:pathLst>
                <a:path w="761620" h="609600">
                  <a:moveTo>
                    <a:pt x="269254" y="0"/>
                  </a:moveTo>
                  <a:lnTo>
                    <a:pt x="695566" y="0"/>
                  </a:lnTo>
                  <a:cubicBezTo>
                    <a:pt x="716799" y="0"/>
                    <a:pt x="736737" y="10207"/>
                    <a:pt x="749151" y="27431"/>
                  </a:cubicBezTo>
                  <a:cubicBezTo>
                    <a:pt x="761566" y="44656"/>
                    <a:pt x="764944" y="66798"/>
                    <a:pt x="758230" y="86941"/>
                  </a:cubicBezTo>
                  <a:lnTo>
                    <a:pt x="612990" y="522659"/>
                  </a:lnTo>
                  <a:cubicBezTo>
                    <a:pt x="595684" y="574579"/>
                    <a:pt x="547095" y="609600"/>
                    <a:pt x="492366" y="609600"/>
                  </a:cubicBezTo>
                  <a:lnTo>
                    <a:pt x="66054" y="609600"/>
                  </a:lnTo>
                  <a:cubicBezTo>
                    <a:pt x="44821" y="609600"/>
                    <a:pt x="24883" y="599393"/>
                    <a:pt x="12469" y="582169"/>
                  </a:cubicBezTo>
                  <a:cubicBezTo>
                    <a:pt x="54" y="564944"/>
                    <a:pt x="-3324" y="542802"/>
                    <a:pt x="3390" y="522659"/>
                  </a:cubicBezTo>
                  <a:lnTo>
                    <a:pt x="148630" y="86941"/>
                  </a:lnTo>
                  <a:cubicBezTo>
                    <a:pt x="165936" y="35021"/>
                    <a:pt x="214525" y="0"/>
                    <a:pt x="269254" y="0"/>
                  </a:cubicBezTo>
                  <a:close/>
                </a:path>
              </a:pathLst>
            </a:custGeom>
            <a:solidFill>
              <a:srgbClr val="7EBD4A"/>
            </a:solidFill>
          </p:spPr>
          <p:txBody>
            <a:bodyPr/>
            <a:lstStyle/>
            <a:p>
              <a:endParaRPr lang="en-GB"/>
            </a:p>
          </p:txBody>
        </p:sp>
        <p:sp>
          <p:nvSpPr>
            <p:cNvPr id="7" name="TextBox 7"/>
            <p:cNvSpPr txBox="1"/>
            <p:nvPr/>
          </p:nvSpPr>
          <p:spPr>
            <a:xfrm>
              <a:off x="101600" y="-38100"/>
              <a:ext cx="609600" cy="647700"/>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2105702" y="-4341495"/>
            <a:ext cx="6842760" cy="5132070"/>
            <a:chOff x="0" y="0"/>
            <a:chExt cx="812800" cy="609600"/>
          </a:xfrm>
        </p:grpSpPr>
        <p:sp>
          <p:nvSpPr>
            <p:cNvPr id="9" name="Freeform 9"/>
            <p:cNvSpPr/>
            <p:nvPr/>
          </p:nvSpPr>
          <p:spPr>
            <a:xfrm>
              <a:off x="10742" y="0"/>
              <a:ext cx="791317" cy="609600"/>
            </a:xfrm>
            <a:custGeom>
              <a:avLst/>
              <a:gdLst/>
              <a:ahLst/>
              <a:cxnLst/>
              <a:rect l="l" t="t" r="r" b="b"/>
              <a:pathLst>
                <a:path w="791317" h="609600">
                  <a:moveTo>
                    <a:pt x="230926" y="0"/>
                  </a:moveTo>
                  <a:lnTo>
                    <a:pt x="763590" y="0"/>
                  </a:lnTo>
                  <a:cubicBezTo>
                    <a:pt x="772503" y="0"/>
                    <a:pt x="780872" y="4284"/>
                    <a:pt x="786083" y="11514"/>
                  </a:cubicBezTo>
                  <a:cubicBezTo>
                    <a:pt x="791294" y="18744"/>
                    <a:pt x="792712" y="28039"/>
                    <a:pt x="789893" y="36494"/>
                  </a:cubicBezTo>
                  <a:lnTo>
                    <a:pt x="611023" y="573106"/>
                  </a:lnTo>
                  <a:cubicBezTo>
                    <a:pt x="603758" y="594900"/>
                    <a:pt x="583363" y="609600"/>
                    <a:pt x="560390" y="609600"/>
                  </a:cubicBezTo>
                  <a:lnTo>
                    <a:pt x="27726" y="609600"/>
                  </a:lnTo>
                  <a:cubicBezTo>
                    <a:pt x="18813" y="609600"/>
                    <a:pt x="10444" y="605316"/>
                    <a:pt x="5233" y="598086"/>
                  </a:cubicBezTo>
                  <a:cubicBezTo>
                    <a:pt x="22" y="590856"/>
                    <a:pt x="-1396" y="581561"/>
                    <a:pt x="1423" y="573106"/>
                  </a:cubicBezTo>
                  <a:lnTo>
                    <a:pt x="180293" y="36494"/>
                  </a:lnTo>
                  <a:cubicBezTo>
                    <a:pt x="187558" y="14700"/>
                    <a:pt x="207953" y="0"/>
                    <a:pt x="230926" y="0"/>
                  </a:cubicBezTo>
                  <a:close/>
                </a:path>
              </a:pathLst>
            </a:custGeom>
            <a:solidFill>
              <a:srgbClr val="7EBD4A"/>
            </a:solidFill>
          </p:spPr>
          <p:txBody>
            <a:bodyPr/>
            <a:lstStyle/>
            <a:p>
              <a:endParaRPr lang="en-GB"/>
            </a:p>
          </p:txBody>
        </p:sp>
        <p:sp>
          <p:nvSpPr>
            <p:cNvPr id="10" name="TextBox 10"/>
            <p:cNvSpPr txBox="1"/>
            <p:nvPr/>
          </p:nvSpPr>
          <p:spPr>
            <a:xfrm>
              <a:off x="101600" y="-38100"/>
              <a:ext cx="609600" cy="647700"/>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9320154" y="9634537"/>
            <a:ext cx="6842760" cy="5132070"/>
            <a:chOff x="0" y="0"/>
            <a:chExt cx="812800" cy="609600"/>
          </a:xfrm>
        </p:grpSpPr>
        <p:sp>
          <p:nvSpPr>
            <p:cNvPr id="12" name="Freeform 12"/>
            <p:cNvSpPr/>
            <p:nvPr/>
          </p:nvSpPr>
          <p:spPr>
            <a:xfrm>
              <a:off x="10742" y="0"/>
              <a:ext cx="791317" cy="609600"/>
            </a:xfrm>
            <a:custGeom>
              <a:avLst/>
              <a:gdLst/>
              <a:ahLst/>
              <a:cxnLst/>
              <a:rect l="l" t="t" r="r" b="b"/>
              <a:pathLst>
                <a:path w="791317" h="609600">
                  <a:moveTo>
                    <a:pt x="230926" y="0"/>
                  </a:moveTo>
                  <a:lnTo>
                    <a:pt x="763590" y="0"/>
                  </a:lnTo>
                  <a:cubicBezTo>
                    <a:pt x="772503" y="0"/>
                    <a:pt x="780872" y="4284"/>
                    <a:pt x="786083" y="11514"/>
                  </a:cubicBezTo>
                  <a:cubicBezTo>
                    <a:pt x="791294" y="18744"/>
                    <a:pt x="792712" y="28039"/>
                    <a:pt x="789893" y="36494"/>
                  </a:cubicBezTo>
                  <a:lnTo>
                    <a:pt x="611023" y="573106"/>
                  </a:lnTo>
                  <a:cubicBezTo>
                    <a:pt x="603758" y="594900"/>
                    <a:pt x="583363" y="609600"/>
                    <a:pt x="560390" y="609600"/>
                  </a:cubicBezTo>
                  <a:lnTo>
                    <a:pt x="27726" y="609600"/>
                  </a:lnTo>
                  <a:cubicBezTo>
                    <a:pt x="18813" y="609600"/>
                    <a:pt x="10444" y="605316"/>
                    <a:pt x="5233" y="598086"/>
                  </a:cubicBezTo>
                  <a:cubicBezTo>
                    <a:pt x="22" y="590856"/>
                    <a:pt x="-1396" y="581561"/>
                    <a:pt x="1423" y="573106"/>
                  </a:cubicBezTo>
                  <a:lnTo>
                    <a:pt x="180293" y="36494"/>
                  </a:lnTo>
                  <a:cubicBezTo>
                    <a:pt x="187558" y="14700"/>
                    <a:pt x="207953" y="0"/>
                    <a:pt x="230926" y="0"/>
                  </a:cubicBezTo>
                  <a:close/>
                </a:path>
              </a:pathLst>
            </a:custGeom>
            <a:solidFill>
              <a:srgbClr val="5B8C32"/>
            </a:solidFill>
          </p:spPr>
          <p:txBody>
            <a:bodyPr/>
            <a:lstStyle/>
            <a:p>
              <a:endParaRPr lang="en-GB"/>
            </a:p>
          </p:txBody>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spcBef>
                  <a:spcPct val="0"/>
                </a:spcBef>
              </a:pPr>
              <a:endParaRPr/>
            </a:p>
          </p:txBody>
        </p:sp>
      </p:grpSp>
      <p:sp>
        <p:nvSpPr>
          <p:cNvPr id="14" name="AutoShape 14"/>
          <p:cNvSpPr/>
          <p:nvPr/>
        </p:nvSpPr>
        <p:spPr>
          <a:xfrm>
            <a:off x="9320154" y="771525"/>
            <a:ext cx="6492240" cy="0"/>
          </a:xfrm>
          <a:prstGeom prst="line">
            <a:avLst/>
          </a:prstGeom>
          <a:ln w="38100" cap="flat">
            <a:solidFill>
              <a:srgbClr val="7EBD4A"/>
            </a:solidFill>
            <a:prstDash val="solid"/>
            <a:headEnd type="none" w="sm" len="sm"/>
            <a:tailEnd type="none" w="sm" len="sm"/>
          </a:ln>
        </p:spPr>
        <p:txBody>
          <a:bodyPr/>
          <a:lstStyle/>
          <a:p>
            <a:endParaRPr lang="en-GB"/>
          </a:p>
        </p:txBody>
      </p:sp>
      <p:sp>
        <p:nvSpPr>
          <p:cNvPr id="15" name="AutoShape 15"/>
          <p:cNvSpPr/>
          <p:nvPr/>
        </p:nvSpPr>
        <p:spPr>
          <a:xfrm>
            <a:off x="5688146" y="9653588"/>
            <a:ext cx="4966461" cy="0"/>
          </a:xfrm>
          <a:prstGeom prst="line">
            <a:avLst/>
          </a:prstGeom>
          <a:ln w="38100" cap="flat">
            <a:solidFill>
              <a:srgbClr val="7EBD4A"/>
            </a:solidFill>
            <a:prstDash val="solid"/>
            <a:headEnd type="none" w="sm" len="sm"/>
            <a:tailEnd type="none" w="sm" len="sm"/>
          </a:ln>
        </p:spPr>
        <p:txBody>
          <a:bodyPr/>
          <a:lstStyle/>
          <a:p>
            <a:endParaRPr lang="en-GB"/>
          </a:p>
        </p:txBody>
      </p:sp>
      <p:sp>
        <p:nvSpPr>
          <p:cNvPr id="16" name="Freeform 16"/>
          <p:cNvSpPr/>
          <p:nvPr/>
        </p:nvSpPr>
        <p:spPr>
          <a:xfrm>
            <a:off x="0" y="9253601"/>
            <a:ext cx="3627736" cy="1033399"/>
          </a:xfrm>
          <a:custGeom>
            <a:avLst/>
            <a:gdLst/>
            <a:ahLst/>
            <a:cxnLst/>
            <a:rect l="l" t="t" r="r" b="b"/>
            <a:pathLst>
              <a:path w="3627736" h="1033399">
                <a:moveTo>
                  <a:pt x="0" y="0"/>
                </a:moveTo>
                <a:lnTo>
                  <a:pt x="3627736" y="0"/>
                </a:lnTo>
                <a:lnTo>
                  <a:pt x="3627736" y="1033399"/>
                </a:lnTo>
                <a:lnTo>
                  <a:pt x="0" y="103339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17" name="Freeform 17"/>
          <p:cNvSpPr/>
          <p:nvPr/>
        </p:nvSpPr>
        <p:spPr>
          <a:xfrm>
            <a:off x="3270282" y="3316267"/>
            <a:ext cx="2734360" cy="3651900"/>
          </a:xfrm>
          <a:custGeom>
            <a:avLst/>
            <a:gdLst/>
            <a:ahLst/>
            <a:cxnLst/>
            <a:rect l="l" t="t" r="r" b="b"/>
            <a:pathLst>
              <a:path w="2734360" h="3651900">
                <a:moveTo>
                  <a:pt x="0" y="0"/>
                </a:moveTo>
                <a:lnTo>
                  <a:pt x="2734360" y="0"/>
                </a:lnTo>
                <a:lnTo>
                  <a:pt x="2734360" y="3651899"/>
                </a:lnTo>
                <a:lnTo>
                  <a:pt x="0" y="3651899"/>
                </a:lnTo>
                <a:lnTo>
                  <a:pt x="0" y="0"/>
                </a:lnTo>
                <a:close/>
              </a:path>
            </a:pathLst>
          </a:custGeom>
          <a:blipFill>
            <a:blip r:embed="rId3"/>
            <a:stretch>
              <a:fillRect/>
            </a:stretch>
          </a:blipFill>
        </p:spPr>
        <p:txBody>
          <a:bodyPr/>
          <a:lstStyle/>
          <a:p>
            <a:endParaRPr lang="en-GB"/>
          </a:p>
        </p:txBody>
      </p:sp>
      <p:sp>
        <p:nvSpPr>
          <p:cNvPr id="18" name="TextBox 18"/>
          <p:cNvSpPr txBox="1"/>
          <p:nvPr/>
        </p:nvSpPr>
        <p:spPr>
          <a:xfrm>
            <a:off x="6979279" y="3956798"/>
            <a:ext cx="7807865" cy="3329940"/>
          </a:xfrm>
          <a:prstGeom prst="rect">
            <a:avLst/>
          </a:prstGeom>
        </p:spPr>
        <p:txBody>
          <a:bodyPr lIns="0" tIns="0" rIns="0" bIns="0" rtlCol="0" anchor="t">
            <a:spAutoFit/>
          </a:bodyPr>
          <a:lstStyle/>
          <a:p>
            <a:pPr marL="518160" lvl="1" indent="-259080" algn="l">
              <a:lnSpc>
                <a:spcPts val="3359"/>
              </a:lnSpc>
              <a:buFont typeface="Arial"/>
              <a:buChar char="•"/>
            </a:pPr>
            <a:r>
              <a:rPr lang="en-US" sz="2400">
                <a:solidFill>
                  <a:srgbClr val="3D611F"/>
                </a:solidFill>
                <a:latin typeface="Heebo"/>
                <a:ea typeface="Heebo"/>
                <a:cs typeface="Heebo"/>
                <a:sym typeface="Heebo"/>
              </a:rPr>
              <a:t>We implemented Heidi AVT back in April 2025.</a:t>
            </a:r>
          </a:p>
          <a:p>
            <a:pPr algn="l">
              <a:lnSpc>
                <a:spcPts val="3359"/>
              </a:lnSpc>
            </a:pPr>
            <a:endParaRPr lang="en-US" sz="2400">
              <a:solidFill>
                <a:srgbClr val="3D611F"/>
              </a:solidFill>
              <a:latin typeface="Heebo"/>
              <a:ea typeface="Heebo"/>
              <a:cs typeface="Heebo"/>
              <a:sym typeface="Heebo"/>
            </a:endParaRPr>
          </a:p>
          <a:p>
            <a:pPr marL="518160" lvl="1" indent="-259080" algn="l">
              <a:lnSpc>
                <a:spcPts val="3359"/>
              </a:lnSpc>
              <a:buFont typeface="Arial"/>
              <a:buChar char="•"/>
            </a:pPr>
            <a:r>
              <a:rPr lang="en-US" sz="2400">
                <a:solidFill>
                  <a:srgbClr val="3D611F"/>
                </a:solidFill>
                <a:latin typeface="Heebo"/>
                <a:ea typeface="Heebo"/>
                <a:cs typeface="Heebo"/>
                <a:sym typeface="Heebo"/>
              </a:rPr>
              <a:t>We ran a short, limited trial using the free version of Heidi first to assess impact.</a:t>
            </a:r>
          </a:p>
          <a:p>
            <a:pPr algn="l">
              <a:lnSpc>
                <a:spcPts val="3359"/>
              </a:lnSpc>
            </a:pPr>
            <a:endParaRPr lang="en-US" sz="2400">
              <a:solidFill>
                <a:srgbClr val="3D611F"/>
              </a:solidFill>
              <a:latin typeface="Heebo"/>
              <a:ea typeface="Heebo"/>
              <a:cs typeface="Heebo"/>
              <a:sym typeface="Heebo"/>
            </a:endParaRPr>
          </a:p>
          <a:p>
            <a:pPr marL="518160" lvl="1" indent="-259080" algn="l">
              <a:lnSpc>
                <a:spcPts val="3359"/>
              </a:lnSpc>
              <a:buFont typeface="Arial"/>
              <a:buChar char="•"/>
            </a:pPr>
            <a:r>
              <a:rPr lang="en-US" sz="2400">
                <a:solidFill>
                  <a:srgbClr val="3D611F"/>
                </a:solidFill>
                <a:latin typeface="Heebo"/>
                <a:ea typeface="Heebo"/>
                <a:cs typeface="Heebo"/>
                <a:sym typeface="Heebo"/>
              </a:rPr>
              <a:t>In April 2025 we decided to purchase the professional licence for all staff.</a:t>
            </a:r>
          </a:p>
          <a:p>
            <a:pPr algn="just">
              <a:lnSpc>
                <a:spcPts val="3359"/>
              </a:lnSpc>
            </a:pPr>
            <a:endParaRPr lang="en-US" sz="2400">
              <a:solidFill>
                <a:srgbClr val="3D611F"/>
              </a:solidFill>
              <a:latin typeface="Heebo"/>
              <a:ea typeface="Heebo"/>
              <a:cs typeface="Heebo"/>
              <a:sym typeface="Heebo"/>
            </a:endParaRPr>
          </a:p>
        </p:txBody>
      </p:sp>
      <p:sp>
        <p:nvSpPr>
          <p:cNvPr id="19" name="TextBox 19"/>
          <p:cNvSpPr txBox="1"/>
          <p:nvPr/>
        </p:nvSpPr>
        <p:spPr>
          <a:xfrm>
            <a:off x="6979279" y="2462192"/>
            <a:ext cx="8677480" cy="854075"/>
          </a:xfrm>
          <a:prstGeom prst="rect">
            <a:avLst/>
          </a:prstGeom>
        </p:spPr>
        <p:txBody>
          <a:bodyPr lIns="0" tIns="0" rIns="0" bIns="0" rtlCol="0" anchor="t">
            <a:spAutoFit/>
          </a:bodyPr>
          <a:lstStyle/>
          <a:p>
            <a:pPr algn="l">
              <a:lnSpc>
                <a:spcPts val="7000"/>
              </a:lnSpc>
            </a:pPr>
            <a:r>
              <a:rPr lang="en-US" sz="5000" b="1">
                <a:solidFill>
                  <a:srgbClr val="3D611F"/>
                </a:solidFill>
                <a:latin typeface="Emmali Semi-Bold"/>
                <a:ea typeface="Emmali Semi-Bold"/>
                <a:cs typeface="Emmali Semi-Bold"/>
                <a:sym typeface="Emmali Semi-Bold"/>
              </a:rPr>
              <a:t>WHAT WE DID</a:t>
            </a:r>
          </a:p>
        </p:txBody>
      </p:sp>
      <p:sp>
        <p:nvSpPr>
          <p:cNvPr id="20" name="TextBox 20"/>
          <p:cNvSpPr txBox="1"/>
          <p:nvPr/>
        </p:nvSpPr>
        <p:spPr>
          <a:xfrm>
            <a:off x="16162914" y="130772"/>
            <a:ext cx="1096386" cy="1186257"/>
          </a:xfrm>
          <a:prstGeom prst="rect">
            <a:avLst/>
          </a:prstGeom>
        </p:spPr>
        <p:txBody>
          <a:bodyPr lIns="0" tIns="0" rIns="0" bIns="0" rtlCol="0" anchor="t">
            <a:spAutoFit/>
          </a:bodyPr>
          <a:lstStyle/>
          <a:p>
            <a:pPr algn="ctr">
              <a:lnSpc>
                <a:spcPts val="9690"/>
              </a:lnSpc>
            </a:pPr>
            <a:r>
              <a:rPr lang="en-US" sz="6921" b="1">
                <a:solidFill>
                  <a:srgbClr val="3D611F">
                    <a:alpha val="25882"/>
                  </a:srgbClr>
                </a:solidFill>
                <a:latin typeface="Emmali Semi-Bold"/>
                <a:ea typeface="Emmali Semi-Bold"/>
                <a:cs typeface="Emmali Semi-Bold"/>
                <a:sym typeface="Emmali Semi-Bold"/>
              </a:rPr>
              <a:t>01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BE9E9"/>
        </a:solidFill>
        <a:effectLst/>
      </p:bgPr>
    </p:bg>
    <p:spTree>
      <p:nvGrpSpPr>
        <p:cNvPr id="1" name=""/>
        <p:cNvGrpSpPr/>
        <p:nvPr/>
      </p:nvGrpSpPr>
      <p:grpSpPr>
        <a:xfrm>
          <a:off x="0" y="0"/>
          <a:ext cx="0" cy="0"/>
          <a:chOff x="0" y="0"/>
          <a:chExt cx="0" cy="0"/>
        </a:xfrm>
      </p:grpSpPr>
      <p:grpSp>
        <p:nvGrpSpPr>
          <p:cNvPr id="2" name="Group 2"/>
          <p:cNvGrpSpPr/>
          <p:nvPr/>
        </p:nvGrpSpPr>
        <p:grpSpPr>
          <a:xfrm>
            <a:off x="-4132898" y="-1537335"/>
            <a:ext cx="6842760" cy="5132070"/>
            <a:chOff x="0" y="0"/>
            <a:chExt cx="812800" cy="609600"/>
          </a:xfrm>
        </p:grpSpPr>
        <p:sp>
          <p:nvSpPr>
            <p:cNvPr id="3" name="Freeform 3"/>
            <p:cNvSpPr/>
            <p:nvPr/>
          </p:nvSpPr>
          <p:spPr>
            <a:xfrm>
              <a:off x="25590" y="0"/>
              <a:ext cx="761620" cy="609600"/>
            </a:xfrm>
            <a:custGeom>
              <a:avLst/>
              <a:gdLst/>
              <a:ahLst/>
              <a:cxnLst/>
              <a:rect l="l" t="t" r="r" b="b"/>
              <a:pathLst>
                <a:path w="761620" h="609600">
                  <a:moveTo>
                    <a:pt x="269254" y="0"/>
                  </a:moveTo>
                  <a:lnTo>
                    <a:pt x="695566" y="0"/>
                  </a:lnTo>
                  <a:cubicBezTo>
                    <a:pt x="716799" y="0"/>
                    <a:pt x="736737" y="10207"/>
                    <a:pt x="749151" y="27431"/>
                  </a:cubicBezTo>
                  <a:cubicBezTo>
                    <a:pt x="761566" y="44656"/>
                    <a:pt x="764944" y="66798"/>
                    <a:pt x="758230" y="86941"/>
                  </a:cubicBezTo>
                  <a:lnTo>
                    <a:pt x="612990" y="522659"/>
                  </a:lnTo>
                  <a:cubicBezTo>
                    <a:pt x="595684" y="574579"/>
                    <a:pt x="547095" y="609600"/>
                    <a:pt x="492366" y="609600"/>
                  </a:cubicBezTo>
                  <a:lnTo>
                    <a:pt x="66054" y="609600"/>
                  </a:lnTo>
                  <a:cubicBezTo>
                    <a:pt x="44821" y="609600"/>
                    <a:pt x="24883" y="599393"/>
                    <a:pt x="12469" y="582169"/>
                  </a:cubicBezTo>
                  <a:cubicBezTo>
                    <a:pt x="54" y="564944"/>
                    <a:pt x="-3324" y="542802"/>
                    <a:pt x="3390" y="522659"/>
                  </a:cubicBezTo>
                  <a:lnTo>
                    <a:pt x="148630" y="86941"/>
                  </a:lnTo>
                  <a:cubicBezTo>
                    <a:pt x="165936" y="35021"/>
                    <a:pt x="214525" y="0"/>
                    <a:pt x="269254" y="0"/>
                  </a:cubicBezTo>
                  <a:close/>
                </a:path>
              </a:pathLst>
            </a:custGeom>
            <a:solidFill>
              <a:srgbClr val="5B8C32"/>
            </a:solidFill>
          </p:spPr>
          <p:txBody>
            <a:bodyPr/>
            <a:lstStyle/>
            <a:p>
              <a:endParaRPr lang="en-GB"/>
            </a:p>
          </p:txBody>
        </p:sp>
        <p:sp>
          <p:nvSpPr>
            <p:cNvPr id="4" name="TextBox 4"/>
            <p:cNvSpPr txBox="1"/>
            <p:nvPr/>
          </p:nvSpPr>
          <p:spPr>
            <a:xfrm>
              <a:off x="101600" y="-38100"/>
              <a:ext cx="609600" cy="64770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5521940" y="7068502"/>
            <a:ext cx="6842760" cy="5132070"/>
            <a:chOff x="0" y="0"/>
            <a:chExt cx="812800" cy="609600"/>
          </a:xfrm>
        </p:grpSpPr>
        <p:sp>
          <p:nvSpPr>
            <p:cNvPr id="6" name="Freeform 6"/>
            <p:cNvSpPr/>
            <p:nvPr/>
          </p:nvSpPr>
          <p:spPr>
            <a:xfrm>
              <a:off x="25590" y="0"/>
              <a:ext cx="761620" cy="609600"/>
            </a:xfrm>
            <a:custGeom>
              <a:avLst/>
              <a:gdLst/>
              <a:ahLst/>
              <a:cxnLst/>
              <a:rect l="l" t="t" r="r" b="b"/>
              <a:pathLst>
                <a:path w="761620" h="609600">
                  <a:moveTo>
                    <a:pt x="269254" y="0"/>
                  </a:moveTo>
                  <a:lnTo>
                    <a:pt x="695566" y="0"/>
                  </a:lnTo>
                  <a:cubicBezTo>
                    <a:pt x="716799" y="0"/>
                    <a:pt x="736737" y="10207"/>
                    <a:pt x="749151" y="27431"/>
                  </a:cubicBezTo>
                  <a:cubicBezTo>
                    <a:pt x="761566" y="44656"/>
                    <a:pt x="764944" y="66798"/>
                    <a:pt x="758230" y="86941"/>
                  </a:cubicBezTo>
                  <a:lnTo>
                    <a:pt x="612990" y="522659"/>
                  </a:lnTo>
                  <a:cubicBezTo>
                    <a:pt x="595684" y="574579"/>
                    <a:pt x="547095" y="609600"/>
                    <a:pt x="492366" y="609600"/>
                  </a:cubicBezTo>
                  <a:lnTo>
                    <a:pt x="66054" y="609600"/>
                  </a:lnTo>
                  <a:cubicBezTo>
                    <a:pt x="44821" y="609600"/>
                    <a:pt x="24883" y="599393"/>
                    <a:pt x="12469" y="582169"/>
                  </a:cubicBezTo>
                  <a:cubicBezTo>
                    <a:pt x="54" y="564944"/>
                    <a:pt x="-3324" y="542802"/>
                    <a:pt x="3390" y="522659"/>
                  </a:cubicBezTo>
                  <a:lnTo>
                    <a:pt x="148630" y="86941"/>
                  </a:lnTo>
                  <a:cubicBezTo>
                    <a:pt x="165936" y="35021"/>
                    <a:pt x="214525" y="0"/>
                    <a:pt x="269254" y="0"/>
                  </a:cubicBezTo>
                  <a:close/>
                </a:path>
              </a:pathLst>
            </a:custGeom>
            <a:solidFill>
              <a:srgbClr val="7EBD4A"/>
            </a:solidFill>
          </p:spPr>
          <p:txBody>
            <a:bodyPr/>
            <a:lstStyle/>
            <a:p>
              <a:endParaRPr lang="en-GB"/>
            </a:p>
          </p:txBody>
        </p:sp>
        <p:sp>
          <p:nvSpPr>
            <p:cNvPr id="7" name="TextBox 7"/>
            <p:cNvSpPr txBox="1"/>
            <p:nvPr/>
          </p:nvSpPr>
          <p:spPr>
            <a:xfrm>
              <a:off x="101600" y="-38100"/>
              <a:ext cx="609600" cy="647700"/>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2105702" y="-4341495"/>
            <a:ext cx="6842760" cy="5132070"/>
            <a:chOff x="0" y="0"/>
            <a:chExt cx="812800" cy="609600"/>
          </a:xfrm>
        </p:grpSpPr>
        <p:sp>
          <p:nvSpPr>
            <p:cNvPr id="9" name="Freeform 9"/>
            <p:cNvSpPr/>
            <p:nvPr/>
          </p:nvSpPr>
          <p:spPr>
            <a:xfrm>
              <a:off x="10742" y="0"/>
              <a:ext cx="791317" cy="609600"/>
            </a:xfrm>
            <a:custGeom>
              <a:avLst/>
              <a:gdLst/>
              <a:ahLst/>
              <a:cxnLst/>
              <a:rect l="l" t="t" r="r" b="b"/>
              <a:pathLst>
                <a:path w="791317" h="609600">
                  <a:moveTo>
                    <a:pt x="230926" y="0"/>
                  </a:moveTo>
                  <a:lnTo>
                    <a:pt x="763590" y="0"/>
                  </a:lnTo>
                  <a:cubicBezTo>
                    <a:pt x="772503" y="0"/>
                    <a:pt x="780872" y="4284"/>
                    <a:pt x="786083" y="11514"/>
                  </a:cubicBezTo>
                  <a:cubicBezTo>
                    <a:pt x="791294" y="18744"/>
                    <a:pt x="792712" y="28039"/>
                    <a:pt x="789893" y="36494"/>
                  </a:cubicBezTo>
                  <a:lnTo>
                    <a:pt x="611023" y="573106"/>
                  </a:lnTo>
                  <a:cubicBezTo>
                    <a:pt x="603758" y="594900"/>
                    <a:pt x="583363" y="609600"/>
                    <a:pt x="560390" y="609600"/>
                  </a:cubicBezTo>
                  <a:lnTo>
                    <a:pt x="27726" y="609600"/>
                  </a:lnTo>
                  <a:cubicBezTo>
                    <a:pt x="18813" y="609600"/>
                    <a:pt x="10444" y="605316"/>
                    <a:pt x="5233" y="598086"/>
                  </a:cubicBezTo>
                  <a:cubicBezTo>
                    <a:pt x="22" y="590856"/>
                    <a:pt x="-1396" y="581561"/>
                    <a:pt x="1423" y="573106"/>
                  </a:cubicBezTo>
                  <a:lnTo>
                    <a:pt x="180293" y="36494"/>
                  </a:lnTo>
                  <a:cubicBezTo>
                    <a:pt x="187558" y="14700"/>
                    <a:pt x="207953" y="0"/>
                    <a:pt x="230926" y="0"/>
                  </a:cubicBezTo>
                  <a:close/>
                </a:path>
              </a:pathLst>
            </a:custGeom>
            <a:solidFill>
              <a:srgbClr val="7EBD4A"/>
            </a:solidFill>
          </p:spPr>
          <p:txBody>
            <a:bodyPr/>
            <a:lstStyle/>
            <a:p>
              <a:endParaRPr lang="en-GB"/>
            </a:p>
          </p:txBody>
        </p:sp>
        <p:sp>
          <p:nvSpPr>
            <p:cNvPr id="10" name="TextBox 10"/>
            <p:cNvSpPr txBox="1"/>
            <p:nvPr/>
          </p:nvSpPr>
          <p:spPr>
            <a:xfrm>
              <a:off x="101600" y="-38100"/>
              <a:ext cx="609600" cy="647700"/>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9320154" y="9634537"/>
            <a:ext cx="6842760" cy="5132070"/>
            <a:chOff x="0" y="0"/>
            <a:chExt cx="812800" cy="609600"/>
          </a:xfrm>
        </p:grpSpPr>
        <p:sp>
          <p:nvSpPr>
            <p:cNvPr id="12" name="Freeform 12"/>
            <p:cNvSpPr/>
            <p:nvPr/>
          </p:nvSpPr>
          <p:spPr>
            <a:xfrm>
              <a:off x="10742" y="0"/>
              <a:ext cx="791317" cy="609600"/>
            </a:xfrm>
            <a:custGeom>
              <a:avLst/>
              <a:gdLst/>
              <a:ahLst/>
              <a:cxnLst/>
              <a:rect l="l" t="t" r="r" b="b"/>
              <a:pathLst>
                <a:path w="791317" h="609600">
                  <a:moveTo>
                    <a:pt x="230926" y="0"/>
                  </a:moveTo>
                  <a:lnTo>
                    <a:pt x="763590" y="0"/>
                  </a:lnTo>
                  <a:cubicBezTo>
                    <a:pt x="772503" y="0"/>
                    <a:pt x="780872" y="4284"/>
                    <a:pt x="786083" y="11514"/>
                  </a:cubicBezTo>
                  <a:cubicBezTo>
                    <a:pt x="791294" y="18744"/>
                    <a:pt x="792712" y="28039"/>
                    <a:pt x="789893" y="36494"/>
                  </a:cubicBezTo>
                  <a:lnTo>
                    <a:pt x="611023" y="573106"/>
                  </a:lnTo>
                  <a:cubicBezTo>
                    <a:pt x="603758" y="594900"/>
                    <a:pt x="583363" y="609600"/>
                    <a:pt x="560390" y="609600"/>
                  </a:cubicBezTo>
                  <a:lnTo>
                    <a:pt x="27726" y="609600"/>
                  </a:lnTo>
                  <a:cubicBezTo>
                    <a:pt x="18813" y="609600"/>
                    <a:pt x="10444" y="605316"/>
                    <a:pt x="5233" y="598086"/>
                  </a:cubicBezTo>
                  <a:cubicBezTo>
                    <a:pt x="22" y="590856"/>
                    <a:pt x="-1396" y="581561"/>
                    <a:pt x="1423" y="573106"/>
                  </a:cubicBezTo>
                  <a:lnTo>
                    <a:pt x="180293" y="36494"/>
                  </a:lnTo>
                  <a:cubicBezTo>
                    <a:pt x="187558" y="14700"/>
                    <a:pt x="207953" y="0"/>
                    <a:pt x="230926" y="0"/>
                  </a:cubicBezTo>
                  <a:close/>
                </a:path>
              </a:pathLst>
            </a:custGeom>
            <a:solidFill>
              <a:srgbClr val="5B8C32"/>
            </a:solidFill>
          </p:spPr>
          <p:txBody>
            <a:bodyPr/>
            <a:lstStyle/>
            <a:p>
              <a:endParaRPr lang="en-GB"/>
            </a:p>
          </p:txBody>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spcBef>
                  <a:spcPct val="0"/>
                </a:spcBef>
              </a:pPr>
              <a:endParaRPr/>
            </a:p>
          </p:txBody>
        </p:sp>
      </p:grpSp>
      <p:sp>
        <p:nvSpPr>
          <p:cNvPr id="14" name="AutoShape 14"/>
          <p:cNvSpPr/>
          <p:nvPr/>
        </p:nvSpPr>
        <p:spPr>
          <a:xfrm>
            <a:off x="9320154" y="771525"/>
            <a:ext cx="6492240" cy="0"/>
          </a:xfrm>
          <a:prstGeom prst="line">
            <a:avLst/>
          </a:prstGeom>
          <a:ln w="38100" cap="flat">
            <a:solidFill>
              <a:srgbClr val="7EBD4A"/>
            </a:solidFill>
            <a:prstDash val="solid"/>
            <a:headEnd type="none" w="sm" len="sm"/>
            <a:tailEnd type="none" w="sm" len="sm"/>
          </a:ln>
        </p:spPr>
        <p:txBody>
          <a:bodyPr/>
          <a:lstStyle/>
          <a:p>
            <a:endParaRPr lang="en-GB"/>
          </a:p>
        </p:txBody>
      </p:sp>
      <p:sp>
        <p:nvSpPr>
          <p:cNvPr id="15" name="AutoShape 15"/>
          <p:cNvSpPr/>
          <p:nvPr/>
        </p:nvSpPr>
        <p:spPr>
          <a:xfrm>
            <a:off x="5688146" y="9653588"/>
            <a:ext cx="4966461" cy="0"/>
          </a:xfrm>
          <a:prstGeom prst="line">
            <a:avLst/>
          </a:prstGeom>
          <a:ln w="38100" cap="flat">
            <a:solidFill>
              <a:srgbClr val="7EBD4A"/>
            </a:solidFill>
            <a:prstDash val="solid"/>
            <a:headEnd type="none" w="sm" len="sm"/>
            <a:tailEnd type="none" w="sm" len="sm"/>
          </a:ln>
        </p:spPr>
        <p:txBody>
          <a:bodyPr/>
          <a:lstStyle/>
          <a:p>
            <a:endParaRPr lang="en-GB"/>
          </a:p>
        </p:txBody>
      </p:sp>
      <p:sp>
        <p:nvSpPr>
          <p:cNvPr id="16" name="Freeform 16"/>
          <p:cNvSpPr/>
          <p:nvPr/>
        </p:nvSpPr>
        <p:spPr>
          <a:xfrm>
            <a:off x="0" y="9253601"/>
            <a:ext cx="3627736" cy="1033399"/>
          </a:xfrm>
          <a:custGeom>
            <a:avLst/>
            <a:gdLst/>
            <a:ahLst/>
            <a:cxnLst/>
            <a:rect l="l" t="t" r="r" b="b"/>
            <a:pathLst>
              <a:path w="3627736" h="1033399">
                <a:moveTo>
                  <a:pt x="0" y="0"/>
                </a:moveTo>
                <a:lnTo>
                  <a:pt x="3627736" y="0"/>
                </a:lnTo>
                <a:lnTo>
                  <a:pt x="3627736" y="1033399"/>
                </a:lnTo>
                <a:lnTo>
                  <a:pt x="0" y="103339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17" name="Freeform 17"/>
          <p:cNvSpPr/>
          <p:nvPr/>
        </p:nvSpPr>
        <p:spPr>
          <a:xfrm>
            <a:off x="2013970" y="3994898"/>
            <a:ext cx="4348137" cy="2788243"/>
          </a:xfrm>
          <a:custGeom>
            <a:avLst/>
            <a:gdLst/>
            <a:ahLst/>
            <a:cxnLst/>
            <a:rect l="l" t="t" r="r" b="b"/>
            <a:pathLst>
              <a:path w="4348137" h="2788243">
                <a:moveTo>
                  <a:pt x="0" y="0"/>
                </a:moveTo>
                <a:lnTo>
                  <a:pt x="4348137" y="0"/>
                </a:lnTo>
                <a:lnTo>
                  <a:pt x="4348137" y="2788243"/>
                </a:lnTo>
                <a:lnTo>
                  <a:pt x="0" y="2788243"/>
                </a:lnTo>
                <a:lnTo>
                  <a:pt x="0" y="0"/>
                </a:lnTo>
                <a:close/>
              </a:path>
            </a:pathLst>
          </a:custGeom>
          <a:blipFill>
            <a:blip r:embed="rId3"/>
            <a:stretch>
              <a:fillRect/>
            </a:stretch>
          </a:blipFill>
        </p:spPr>
        <p:txBody>
          <a:bodyPr/>
          <a:lstStyle/>
          <a:p>
            <a:endParaRPr lang="en-GB"/>
          </a:p>
        </p:txBody>
      </p:sp>
      <p:sp>
        <p:nvSpPr>
          <p:cNvPr id="18" name="TextBox 18"/>
          <p:cNvSpPr txBox="1"/>
          <p:nvPr/>
        </p:nvSpPr>
        <p:spPr>
          <a:xfrm>
            <a:off x="6979279" y="3956798"/>
            <a:ext cx="7807865" cy="5006340"/>
          </a:xfrm>
          <a:prstGeom prst="rect">
            <a:avLst/>
          </a:prstGeom>
        </p:spPr>
        <p:txBody>
          <a:bodyPr lIns="0" tIns="0" rIns="0" bIns="0" rtlCol="0" anchor="t">
            <a:spAutoFit/>
          </a:bodyPr>
          <a:lstStyle/>
          <a:p>
            <a:pPr marL="518160" lvl="1" indent="-259080" algn="l">
              <a:lnSpc>
                <a:spcPts val="3359"/>
              </a:lnSpc>
              <a:buFont typeface="Arial"/>
              <a:buChar char="•"/>
            </a:pPr>
            <a:r>
              <a:rPr lang="en-US" sz="2400">
                <a:solidFill>
                  <a:srgbClr val="3D611F"/>
                </a:solidFill>
                <a:latin typeface="Heebo"/>
                <a:ea typeface="Heebo"/>
                <a:cs typeface="Heebo"/>
                <a:sym typeface="Heebo"/>
              </a:rPr>
              <a:t>Heidi maintains NHS compliance by hosting data in the UK, encrypting it in transit (TLS 1.2+) and at rest (AES‑256), and aligning with DTAC, DCB0129 and NHS DSPT.</a:t>
            </a:r>
          </a:p>
          <a:p>
            <a:pPr marL="518160" lvl="1" indent="-259080" algn="l">
              <a:lnSpc>
                <a:spcPts val="3359"/>
              </a:lnSpc>
              <a:buFont typeface="Arial"/>
              <a:buChar char="•"/>
            </a:pPr>
            <a:r>
              <a:rPr lang="en-US" sz="2400">
                <a:solidFill>
                  <a:srgbClr val="3D611F"/>
                </a:solidFill>
                <a:latin typeface="Heebo"/>
                <a:ea typeface="Heebo"/>
                <a:cs typeface="Heebo"/>
                <a:sym typeface="Heebo"/>
              </a:rPr>
              <a:t>Heidi is available to use in a web browser or as installed app.</a:t>
            </a:r>
          </a:p>
          <a:p>
            <a:pPr marL="518160" lvl="1" indent="-259080" algn="l">
              <a:lnSpc>
                <a:spcPts val="3359"/>
              </a:lnSpc>
              <a:buFont typeface="Arial"/>
              <a:buChar char="•"/>
            </a:pPr>
            <a:r>
              <a:rPr lang="en-US" sz="2400">
                <a:solidFill>
                  <a:srgbClr val="3D611F"/>
                </a:solidFill>
                <a:latin typeface="Heebo"/>
                <a:ea typeface="Heebo"/>
                <a:cs typeface="Heebo"/>
                <a:sym typeface="Heebo"/>
              </a:rPr>
              <a:t>Direct integration with TPP Systm One, not currently available.</a:t>
            </a:r>
          </a:p>
          <a:p>
            <a:pPr marL="518160" lvl="1" indent="-259080" algn="l">
              <a:lnSpc>
                <a:spcPts val="3359"/>
              </a:lnSpc>
              <a:buFont typeface="Arial"/>
              <a:buChar char="•"/>
            </a:pPr>
            <a:r>
              <a:rPr lang="en-US" sz="2400">
                <a:solidFill>
                  <a:srgbClr val="3D611F"/>
                </a:solidFill>
                <a:latin typeface="Heebo"/>
                <a:ea typeface="Heebo"/>
                <a:cs typeface="Heebo"/>
                <a:sym typeface="Heebo"/>
              </a:rPr>
              <a:t>SCW can add Heidi to Windows Software Centre for easy installation.</a:t>
            </a:r>
          </a:p>
          <a:p>
            <a:pPr algn="l">
              <a:lnSpc>
                <a:spcPts val="3359"/>
              </a:lnSpc>
            </a:pPr>
            <a:endParaRPr lang="en-US" sz="2400">
              <a:solidFill>
                <a:srgbClr val="3D611F"/>
              </a:solidFill>
              <a:latin typeface="Heebo"/>
              <a:ea typeface="Heebo"/>
              <a:cs typeface="Heebo"/>
              <a:sym typeface="Heebo"/>
            </a:endParaRPr>
          </a:p>
          <a:p>
            <a:pPr algn="just">
              <a:lnSpc>
                <a:spcPts val="3359"/>
              </a:lnSpc>
            </a:pPr>
            <a:endParaRPr lang="en-US" sz="2400">
              <a:solidFill>
                <a:srgbClr val="3D611F"/>
              </a:solidFill>
              <a:latin typeface="Heebo"/>
              <a:ea typeface="Heebo"/>
              <a:cs typeface="Heebo"/>
              <a:sym typeface="Heebo"/>
            </a:endParaRPr>
          </a:p>
        </p:txBody>
      </p:sp>
      <p:sp>
        <p:nvSpPr>
          <p:cNvPr id="19" name="TextBox 19"/>
          <p:cNvSpPr txBox="1"/>
          <p:nvPr/>
        </p:nvSpPr>
        <p:spPr>
          <a:xfrm>
            <a:off x="6917225" y="2740660"/>
            <a:ext cx="8677480" cy="854075"/>
          </a:xfrm>
          <a:prstGeom prst="rect">
            <a:avLst/>
          </a:prstGeom>
        </p:spPr>
        <p:txBody>
          <a:bodyPr lIns="0" tIns="0" rIns="0" bIns="0" rtlCol="0" anchor="t">
            <a:spAutoFit/>
          </a:bodyPr>
          <a:lstStyle/>
          <a:p>
            <a:pPr algn="l">
              <a:lnSpc>
                <a:spcPts val="7000"/>
              </a:lnSpc>
            </a:pPr>
            <a:r>
              <a:rPr lang="en-US" sz="5000" b="1">
                <a:solidFill>
                  <a:srgbClr val="3D611F"/>
                </a:solidFill>
                <a:latin typeface="Emmali Semi-Bold"/>
                <a:ea typeface="Emmali Semi-Bold"/>
                <a:cs typeface="Emmali Semi-Bold"/>
                <a:sym typeface="Emmali Semi-Bold"/>
              </a:rPr>
              <a:t>THE TECH BIT</a:t>
            </a:r>
          </a:p>
        </p:txBody>
      </p:sp>
      <p:sp>
        <p:nvSpPr>
          <p:cNvPr id="20" name="TextBox 20"/>
          <p:cNvSpPr txBox="1"/>
          <p:nvPr/>
        </p:nvSpPr>
        <p:spPr>
          <a:xfrm>
            <a:off x="16162914" y="130772"/>
            <a:ext cx="1096386" cy="1186257"/>
          </a:xfrm>
          <a:prstGeom prst="rect">
            <a:avLst/>
          </a:prstGeom>
        </p:spPr>
        <p:txBody>
          <a:bodyPr lIns="0" tIns="0" rIns="0" bIns="0" rtlCol="0" anchor="t">
            <a:spAutoFit/>
          </a:bodyPr>
          <a:lstStyle/>
          <a:p>
            <a:pPr algn="ctr">
              <a:lnSpc>
                <a:spcPts val="9690"/>
              </a:lnSpc>
            </a:pPr>
            <a:r>
              <a:rPr lang="en-US" sz="6921" b="1">
                <a:solidFill>
                  <a:srgbClr val="3D611F">
                    <a:alpha val="25882"/>
                  </a:srgbClr>
                </a:solidFill>
                <a:latin typeface="Emmali Semi-Bold"/>
                <a:ea typeface="Emmali Semi-Bold"/>
                <a:cs typeface="Emmali Semi-Bold"/>
                <a:sym typeface="Emmali Semi-Bold"/>
              </a:rPr>
              <a:t>02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BE9E9"/>
        </a:solidFill>
        <a:effectLst/>
      </p:bgPr>
    </p:bg>
    <p:spTree>
      <p:nvGrpSpPr>
        <p:cNvPr id="1" name=""/>
        <p:cNvGrpSpPr/>
        <p:nvPr/>
      </p:nvGrpSpPr>
      <p:grpSpPr>
        <a:xfrm>
          <a:off x="0" y="0"/>
          <a:ext cx="0" cy="0"/>
          <a:chOff x="0" y="0"/>
          <a:chExt cx="0" cy="0"/>
        </a:xfrm>
      </p:grpSpPr>
      <p:grpSp>
        <p:nvGrpSpPr>
          <p:cNvPr id="2" name="Group 2"/>
          <p:cNvGrpSpPr/>
          <p:nvPr/>
        </p:nvGrpSpPr>
        <p:grpSpPr>
          <a:xfrm>
            <a:off x="-4132898" y="-1537335"/>
            <a:ext cx="6842760" cy="5132070"/>
            <a:chOff x="0" y="0"/>
            <a:chExt cx="812800" cy="609600"/>
          </a:xfrm>
        </p:grpSpPr>
        <p:sp>
          <p:nvSpPr>
            <p:cNvPr id="3" name="Freeform 3"/>
            <p:cNvSpPr/>
            <p:nvPr/>
          </p:nvSpPr>
          <p:spPr>
            <a:xfrm>
              <a:off x="25590" y="0"/>
              <a:ext cx="761620" cy="609600"/>
            </a:xfrm>
            <a:custGeom>
              <a:avLst/>
              <a:gdLst/>
              <a:ahLst/>
              <a:cxnLst/>
              <a:rect l="l" t="t" r="r" b="b"/>
              <a:pathLst>
                <a:path w="761620" h="609600">
                  <a:moveTo>
                    <a:pt x="269254" y="0"/>
                  </a:moveTo>
                  <a:lnTo>
                    <a:pt x="695566" y="0"/>
                  </a:lnTo>
                  <a:cubicBezTo>
                    <a:pt x="716799" y="0"/>
                    <a:pt x="736737" y="10207"/>
                    <a:pt x="749151" y="27431"/>
                  </a:cubicBezTo>
                  <a:cubicBezTo>
                    <a:pt x="761566" y="44656"/>
                    <a:pt x="764944" y="66798"/>
                    <a:pt x="758230" y="86941"/>
                  </a:cubicBezTo>
                  <a:lnTo>
                    <a:pt x="612990" y="522659"/>
                  </a:lnTo>
                  <a:cubicBezTo>
                    <a:pt x="595684" y="574579"/>
                    <a:pt x="547095" y="609600"/>
                    <a:pt x="492366" y="609600"/>
                  </a:cubicBezTo>
                  <a:lnTo>
                    <a:pt x="66054" y="609600"/>
                  </a:lnTo>
                  <a:cubicBezTo>
                    <a:pt x="44821" y="609600"/>
                    <a:pt x="24883" y="599393"/>
                    <a:pt x="12469" y="582169"/>
                  </a:cubicBezTo>
                  <a:cubicBezTo>
                    <a:pt x="54" y="564944"/>
                    <a:pt x="-3324" y="542802"/>
                    <a:pt x="3390" y="522659"/>
                  </a:cubicBezTo>
                  <a:lnTo>
                    <a:pt x="148630" y="86941"/>
                  </a:lnTo>
                  <a:cubicBezTo>
                    <a:pt x="165936" y="35021"/>
                    <a:pt x="214525" y="0"/>
                    <a:pt x="269254" y="0"/>
                  </a:cubicBezTo>
                  <a:close/>
                </a:path>
              </a:pathLst>
            </a:custGeom>
            <a:solidFill>
              <a:srgbClr val="5B8C32"/>
            </a:solidFill>
          </p:spPr>
          <p:txBody>
            <a:bodyPr/>
            <a:lstStyle/>
            <a:p>
              <a:endParaRPr lang="en-GB"/>
            </a:p>
          </p:txBody>
        </p:sp>
        <p:sp>
          <p:nvSpPr>
            <p:cNvPr id="4" name="TextBox 4"/>
            <p:cNvSpPr txBox="1"/>
            <p:nvPr/>
          </p:nvSpPr>
          <p:spPr>
            <a:xfrm>
              <a:off x="101600" y="-38100"/>
              <a:ext cx="609600" cy="64770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5521940" y="7068502"/>
            <a:ext cx="6842760" cy="5132070"/>
            <a:chOff x="0" y="0"/>
            <a:chExt cx="812800" cy="609600"/>
          </a:xfrm>
        </p:grpSpPr>
        <p:sp>
          <p:nvSpPr>
            <p:cNvPr id="6" name="Freeform 6"/>
            <p:cNvSpPr/>
            <p:nvPr/>
          </p:nvSpPr>
          <p:spPr>
            <a:xfrm>
              <a:off x="25590" y="0"/>
              <a:ext cx="761620" cy="609600"/>
            </a:xfrm>
            <a:custGeom>
              <a:avLst/>
              <a:gdLst/>
              <a:ahLst/>
              <a:cxnLst/>
              <a:rect l="l" t="t" r="r" b="b"/>
              <a:pathLst>
                <a:path w="761620" h="609600">
                  <a:moveTo>
                    <a:pt x="269254" y="0"/>
                  </a:moveTo>
                  <a:lnTo>
                    <a:pt x="695566" y="0"/>
                  </a:lnTo>
                  <a:cubicBezTo>
                    <a:pt x="716799" y="0"/>
                    <a:pt x="736737" y="10207"/>
                    <a:pt x="749151" y="27431"/>
                  </a:cubicBezTo>
                  <a:cubicBezTo>
                    <a:pt x="761566" y="44656"/>
                    <a:pt x="764944" y="66798"/>
                    <a:pt x="758230" y="86941"/>
                  </a:cubicBezTo>
                  <a:lnTo>
                    <a:pt x="612990" y="522659"/>
                  </a:lnTo>
                  <a:cubicBezTo>
                    <a:pt x="595684" y="574579"/>
                    <a:pt x="547095" y="609600"/>
                    <a:pt x="492366" y="609600"/>
                  </a:cubicBezTo>
                  <a:lnTo>
                    <a:pt x="66054" y="609600"/>
                  </a:lnTo>
                  <a:cubicBezTo>
                    <a:pt x="44821" y="609600"/>
                    <a:pt x="24883" y="599393"/>
                    <a:pt x="12469" y="582169"/>
                  </a:cubicBezTo>
                  <a:cubicBezTo>
                    <a:pt x="54" y="564944"/>
                    <a:pt x="-3324" y="542802"/>
                    <a:pt x="3390" y="522659"/>
                  </a:cubicBezTo>
                  <a:lnTo>
                    <a:pt x="148630" y="86941"/>
                  </a:lnTo>
                  <a:cubicBezTo>
                    <a:pt x="165936" y="35021"/>
                    <a:pt x="214525" y="0"/>
                    <a:pt x="269254" y="0"/>
                  </a:cubicBezTo>
                  <a:close/>
                </a:path>
              </a:pathLst>
            </a:custGeom>
            <a:solidFill>
              <a:srgbClr val="7EBD4A"/>
            </a:solidFill>
          </p:spPr>
          <p:txBody>
            <a:bodyPr/>
            <a:lstStyle/>
            <a:p>
              <a:endParaRPr lang="en-GB"/>
            </a:p>
          </p:txBody>
        </p:sp>
        <p:sp>
          <p:nvSpPr>
            <p:cNvPr id="7" name="TextBox 7"/>
            <p:cNvSpPr txBox="1"/>
            <p:nvPr/>
          </p:nvSpPr>
          <p:spPr>
            <a:xfrm>
              <a:off x="101600" y="-38100"/>
              <a:ext cx="609600" cy="647700"/>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2105702" y="-4341495"/>
            <a:ext cx="6842760" cy="5132070"/>
            <a:chOff x="0" y="0"/>
            <a:chExt cx="812800" cy="609600"/>
          </a:xfrm>
        </p:grpSpPr>
        <p:sp>
          <p:nvSpPr>
            <p:cNvPr id="9" name="Freeform 9"/>
            <p:cNvSpPr/>
            <p:nvPr/>
          </p:nvSpPr>
          <p:spPr>
            <a:xfrm>
              <a:off x="10742" y="0"/>
              <a:ext cx="791317" cy="609600"/>
            </a:xfrm>
            <a:custGeom>
              <a:avLst/>
              <a:gdLst/>
              <a:ahLst/>
              <a:cxnLst/>
              <a:rect l="l" t="t" r="r" b="b"/>
              <a:pathLst>
                <a:path w="791317" h="609600">
                  <a:moveTo>
                    <a:pt x="230926" y="0"/>
                  </a:moveTo>
                  <a:lnTo>
                    <a:pt x="763590" y="0"/>
                  </a:lnTo>
                  <a:cubicBezTo>
                    <a:pt x="772503" y="0"/>
                    <a:pt x="780872" y="4284"/>
                    <a:pt x="786083" y="11514"/>
                  </a:cubicBezTo>
                  <a:cubicBezTo>
                    <a:pt x="791294" y="18744"/>
                    <a:pt x="792712" y="28039"/>
                    <a:pt x="789893" y="36494"/>
                  </a:cubicBezTo>
                  <a:lnTo>
                    <a:pt x="611023" y="573106"/>
                  </a:lnTo>
                  <a:cubicBezTo>
                    <a:pt x="603758" y="594900"/>
                    <a:pt x="583363" y="609600"/>
                    <a:pt x="560390" y="609600"/>
                  </a:cubicBezTo>
                  <a:lnTo>
                    <a:pt x="27726" y="609600"/>
                  </a:lnTo>
                  <a:cubicBezTo>
                    <a:pt x="18813" y="609600"/>
                    <a:pt x="10444" y="605316"/>
                    <a:pt x="5233" y="598086"/>
                  </a:cubicBezTo>
                  <a:cubicBezTo>
                    <a:pt x="22" y="590856"/>
                    <a:pt x="-1396" y="581561"/>
                    <a:pt x="1423" y="573106"/>
                  </a:cubicBezTo>
                  <a:lnTo>
                    <a:pt x="180293" y="36494"/>
                  </a:lnTo>
                  <a:cubicBezTo>
                    <a:pt x="187558" y="14700"/>
                    <a:pt x="207953" y="0"/>
                    <a:pt x="230926" y="0"/>
                  </a:cubicBezTo>
                  <a:close/>
                </a:path>
              </a:pathLst>
            </a:custGeom>
            <a:solidFill>
              <a:srgbClr val="7EBD4A"/>
            </a:solidFill>
          </p:spPr>
          <p:txBody>
            <a:bodyPr/>
            <a:lstStyle/>
            <a:p>
              <a:endParaRPr lang="en-GB"/>
            </a:p>
          </p:txBody>
        </p:sp>
        <p:sp>
          <p:nvSpPr>
            <p:cNvPr id="10" name="TextBox 10"/>
            <p:cNvSpPr txBox="1"/>
            <p:nvPr/>
          </p:nvSpPr>
          <p:spPr>
            <a:xfrm>
              <a:off x="101600" y="-38100"/>
              <a:ext cx="609600" cy="647700"/>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9320154" y="9634537"/>
            <a:ext cx="6842760" cy="5132070"/>
            <a:chOff x="0" y="0"/>
            <a:chExt cx="812800" cy="609600"/>
          </a:xfrm>
        </p:grpSpPr>
        <p:sp>
          <p:nvSpPr>
            <p:cNvPr id="12" name="Freeform 12"/>
            <p:cNvSpPr/>
            <p:nvPr/>
          </p:nvSpPr>
          <p:spPr>
            <a:xfrm>
              <a:off x="10742" y="0"/>
              <a:ext cx="791317" cy="609600"/>
            </a:xfrm>
            <a:custGeom>
              <a:avLst/>
              <a:gdLst/>
              <a:ahLst/>
              <a:cxnLst/>
              <a:rect l="l" t="t" r="r" b="b"/>
              <a:pathLst>
                <a:path w="791317" h="609600">
                  <a:moveTo>
                    <a:pt x="230926" y="0"/>
                  </a:moveTo>
                  <a:lnTo>
                    <a:pt x="763590" y="0"/>
                  </a:lnTo>
                  <a:cubicBezTo>
                    <a:pt x="772503" y="0"/>
                    <a:pt x="780872" y="4284"/>
                    <a:pt x="786083" y="11514"/>
                  </a:cubicBezTo>
                  <a:cubicBezTo>
                    <a:pt x="791294" y="18744"/>
                    <a:pt x="792712" y="28039"/>
                    <a:pt x="789893" y="36494"/>
                  </a:cubicBezTo>
                  <a:lnTo>
                    <a:pt x="611023" y="573106"/>
                  </a:lnTo>
                  <a:cubicBezTo>
                    <a:pt x="603758" y="594900"/>
                    <a:pt x="583363" y="609600"/>
                    <a:pt x="560390" y="609600"/>
                  </a:cubicBezTo>
                  <a:lnTo>
                    <a:pt x="27726" y="609600"/>
                  </a:lnTo>
                  <a:cubicBezTo>
                    <a:pt x="18813" y="609600"/>
                    <a:pt x="10444" y="605316"/>
                    <a:pt x="5233" y="598086"/>
                  </a:cubicBezTo>
                  <a:cubicBezTo>
                    <a:pt x="22" y="590856"/>
                    <a:pt x="-1396" y="581561"/>
                    <a:pt x="1423" y="573106"/>
                  </a:cubicBezTo>
                  <a:lnTo>
                    <a:pt x="180293" y="36494"/>
                  </a:lnTo>
                  <a:cubicBezTo>
                    <a:pt x="187558" y="14700"/>
                    <a:pt x="207953" y="0"/>
                    <a:pt x="230926" y="0"/>
                  </a:cubicBezTo>
                  <a:close/>
                </a:path>
              </a:pathLst>
            </a:custGeom>
            <a:solidFill>
              <a:srgbClr val="5B8C32"/>
            </a:solidFill>
          </p:spPr>
          <p:txBody>
            <a:bodyPr/>
            <a:lstStyle/>
            <a:p>
              <a:endParaRPr lang="en-GB"/>
            </a:p>
          </p:txBody>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spcBef>
                  <a:spcPct val="0"/>
                </a:spcBef>
              </a:pPr>
              <a:endParaRPr/>
            </a:p>
          </p:txBody>
        </p:sp>
      </p:grpSp>
      <p:sp>
        <p:nvSpPr>
          <p:cNvPr id="14" name="AutoShape 14"/>
          <p:cNvSpPr/>
          <p:nvPr/>
        </p:nvSpPr>
        <p:spPr>
          <a:xfrm>
            <a:off x="9320154" y="771525"/>
            <a:ext cx="6492240" cy="0"/>
          </a:xfrm>
          <a:prstGeom prst="line">
            <a:avLst/>
          </a:prstGeom>
          <a:ln w="38100" cap="flat">
            <a:solidFill>
              <a:srgbClr val="7EBD4A"/>
            </a:solidFill>
            <a:prstDash val="solid"/>
            <a:headEnd type="none" w="sm" len="sm"/>
            <a:tailEnd type="none" w="sm" len="sm"/>
          </a:ln>
        </p:spPr>
        <p:txBody>
          <a:bodyPr/>
          <a:lstStyle/>
          <a:p>
            <a:endParaRPr lang="en-GB"/>
          </a:p>
        </p:txBody>
      </p:sp>
      <p:sp>
        <p:nvSpPr>
          <p:cNvPr id="15" name="AutoShape 15"/>
          <p:cNvSpPr/>
          <p:nvPr/>
        </p:nvSpPr>
        <p:spPr>
          <a:xfrm>
            <a:off x="5688146" y="9653588"/>
            <a:ext cx="4966461" cy="0"/>
          </a:xfrm>
          <a:prstGeom prst="line">
            <a:avLst/>
          </a:prstGeom>
          <a:ln w="38100" cap="flat">
            <a:solidFill>
              <a:srgbClr val="7EBD4A"/>
            </a:solidFill>
            <a:prstDash val="solid"/>
            <a:headEnd type="none" w="sm" len="sm"/>
            <a:tailEnd type="none" w="sm" len="sm"/>
          </a:ln>
        </p:spPr>
        <p:txBody>
          <a:bodyPr/>
          <a:lstStyle/>
          <a:p>
            <a:endParaRPr lang="en-GB"/>
          </a:p>
        </p:txBody>
      </p:sp>
      <p:sp>
        <p:nvSpPr>
          <p:cNvPr id="16" name="Freeform 16"/>
          <p:cNvSpPr/>
          <p:nvPr/>
        </p:nvSpPr>
        <p:spPr>
          <a:xfrm>
            <a:off x="0" y="9253601"/>
            <a:ext cx="3627736" cy="1033399"/>
          </a:xfrm>
          <a:custGeom>
            <a:avLst/>
            <a:gdLst/>
            <a:ahLst/>
            <a:cxnLst/>
            <a:rect l="l" t="t" r="r" b="b"/>
            <a:pathLst>
              <a:path w="3627736" h="1033399">
                <a:moveTo>
                  <a:pt x="0" y="0"/>
                </a:moveTo>
                <a:lnTo>
                  <a:pt x="3627736" y="0"/>
                </a:lnTo>
                <a:lnTo>
                  <a:pt x="3627736" y="1033399"/>
                </a:lnTo>
                <a:lnTo>
                  <a:pt x="0" y="103339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17" name="Freeform 17"/>
          <p:cNvSpPr/>
          <p:nvPr/>
        </p:nvSpPr>
        <p:spPr>
          <a:xfrm>
            <a:off x="3150552" y="3793199"/>
            <a:ext cx="1992227" cy="4378520"/>
          </a:xfrm>
          <a:custGeom>
            <a:avLst/>
            <a:gdLst/>
            <a:ahLst/>
            <a:cxnLst/>
            <a:rect l="l" t="t" r="r" b="b"/>
            <a:pathLst>
              <a:path w="1992227" h="4378520">
                <a:moveTo>
                  <a:pt x="0" y="0"/>
                </a:moveTo>
                <a:lnTo>
                  <a:pt x="1992227" y="0"/>
                </a:lnTo>
                <a:lnTo>
                  <a:pt x="1992227" y="4378520"/>
                </a:lnTo>
                <a:lnTo>
                  <a:pt x="0" y="4378520"/>
                </a:lnTo>
                <a:lnTo>
                  <a:pt x="0" y="0"/>
                </a:lnTo>
                <a:close/>
              </a:path>
            </a:pathLst>
          </a:custGeom>
          <a:blipFill>
            <a:blip r:embed="rId3"/>
            <a:stretch>
              <a:fillRect/>
            </a:stretch>
          </a:blipFill>
        </p:spPr>
        <p:txBody>
          <a:bodyPr/>
          <a:lstStyle/>
          <a:p>
            <a:endParaRPr lang="en-GB"/>
          </a:p>
        </p:txBody>
      </p:sp>
      <p:sp>
        <p:nvSpPr>
          <p:cNvPr id="18" name="TextBox 18"/>
          <p:cNvSpPr txBox="1"/>
          <p:nvPr/>
        </p:nvSpPr>
        <p:spPr>
          <a:xfrm>
            <a:off x="6979279" y="3956798"/>
            <a:ext cx="10192024" cy="6263640"/>
          </a:xfrm>
          <a:prstGeom prst="rect">
            <a:avLst/>
          </a:prstGeom>
        </p:spPr>
        <p:txBody>
          <a:bodyPr lIns="0" tIns="0" rIns="0" bIns="0" rtlCol="0" anchor="t">
            <a:spAutoFit/>
          </a:bodyPr>
          <a:lstStyle/>
          <a:p>
            <a:pPr marL="518160" lvl="1" indent="-259080" algn="l">
              <a:lnSpc>
                <a:spcPts val="3359"/>
              </a:lnSpc>
              <a:buFont typeface="Arial"/>
              <a:buChar char="•"/>
            </a:pPr>
            <a:r>
              <a:rPr lang="en-US" sz="2400">
                <a:solidFill>
                  <a:srgbClr val="3D611F"/>
                </a:solidFill>
                <a:latin typeface="Heebo"/>
                <a:ea typeface="Heebo"/>
                <a:cs typeface="Heebo"/>
                <a:sym typeface="Heebo"/>
              </a:rPr>
              <a:t>Saving time by reducing the administrative burden.</a:t>
            </a:r>
          </a:p>
          <a:p>
            <a:pPr algn="l">
              <a:lnSpc>
                <a:spcPts val="3359"/>
              </a:lnSpc>
            </a:pPr>
            <a:endParaRPr lang="en-US" sz="2400">
              <a:solidFill>
                <a:srgbClr val="3D611F"/>
              </a:solidFill>
              <a:latin typeface="Heebo"/>
              <a:ea typeface="Heebo"/>
              <a:cs typeface="Heebo"/>
              <a:sym typeface="Heebo"/>
            </a:endParaRPr>
          </a:p>
          <a:p>
            <a:pPr marL="518160" lvl="1" indent="-259080" algn="l">
              <a:lnSpc>
                <a:spcPts val="3359"/>
              </a:lnSpc>
              <a:buFont typeface="Arial"/>
              <a:buChar char="•"/>
            </a:pPr>
            <a:r>
              <a:rPr lang="en-US" sz="2400">
                <a:solidFill>
                  <a:srgbClr val="3D611F"/>
                </a:solidFill>
                <a:latin typeface="Heebo"/>
                <a:ea typeface="Heebo"/>
                <a:cs typeface="Heebo"/>
                <a:sym typeface="Heebo"/>
              </a:rPr>
              <a:t>Time saved is primarily used to reduce overtime rather than increase volume of appointments.</a:t>
            </a:r>
          </a:p>
          <a:p>
            <a:pPr algn="l">
              <a:lnSpc>
                <a:spcPts val="3359"/>
              </a:lnSpc>
            </a:pPr>
            <a:endParaRPr lang="en-US" sz="2400">
              <a:solidFill>
                <a:srgbClr val="3D611F"/>
              </a:solidFill>
              <a:latin typeface="Heebo"/>
              <a:ea typeface="Heebo"/>
              <a:cs typeface="Heebo"/>
              <a:sym typeface="Heebo"/>
            </a:endParaRPr>
          </a:p>
          <a:p>
            <a:pPr marL="518160" lvl="1" indent="-259080" algn="l">
              <a:lnSpc>
                <a:spcPts val="3359"/>
              </a:lnSpc>
              <a:buFont typeface="Arial"/>
              <a:buChar char="•"/>
            </a:pPr>
            <a:r>
              <a:rPr lang="en-US" sz="2400">
                <a:solidFill>
                  <a:srgbClr val="3D611F"/>
                </a:solidFill>
                <a:latin typeface="Heebo"/>
                <a:ea typeface="Heebo"/>
                <a:cs typeface="Heebo"/>
                <a:sym typeface="Heebo"/>
              </a:rPr>
              <a:t>Increased focus on meaningful patient contact and complex clinical reasoning.</a:t>
            </a:r>
          </a:p>
          <a:p>
            <a:pPr algn="l">
              <a:lnSpc>
                <a:spcPts val="3359"/>
              </a:lnSpc>
            </a:pPr>
            <a:endParaRPr lang="en-US" sz="2400">
              <a:solidFill>
                <a:srgbClr val="3D611F"/>
              </a:solidFill>
              <a:latin typeface="Heebo"/>
              <a:ea typeface="Heebo"/>
              <a:cs typeface="Heebo"/>
              <a:sym typeface="Heebo"/>
            </a:endParaRPr>
          </a:p>
          <a:p>
            <a:pPr marL="518160" lvl="1" indent="-259080" algn="l">
              <a:lnSpc>
                <a:spcPts val="3359"/>
              </a:lnSpc>
              <a:buFont typeface="Arial"/>
              <a:buChar char="•"/>
            </a:pPr>
            <a:r>
              <a:rPr lang="en-US" sz="2400">
                <a:solidFill>
                  <a:srgbClr val="3D611F"/>
                </a:solidFill>
                <a:latin typeface="Heebo"/>
                <a:ea typeface="Heebo"/>
                <a:cs typeface="Heebo"/>
                <a:sym typeface="Heebo"/>
              </a:rPr>
              <a:t>Some improvement in the quality of the notetaking (though there is a caveat to this).</a:t>
            </a:r>
          </a:p>
          <a:p>
            <a:pPr algn="l">
              <a:lnSpc>
                <a:spcPts val="3359"/>
              </a:lnSpc>
            </a:pPr>
            <a:endParaRPr lang="en-US" sz="2400">
              <a:solidFill>
                <a:srgbClr val="3D611F"/>
              </a:solidFill>
              <a:latin typeface="Heebo"/>
              <a:ea typeface="Heebo"/>
              <a:cs typeface="Heebo"/>
              <a:sym typeface="Heebo"/>
            </a:endParaRPr>
          </a:p>
          <a:p>
            <a:pPr marL="518160" lvl="1" indent="-259080" algn="l">
              <a:lnSpc>
                <a:spcPts val="3359"/>
              </a:lnSpc>
              <a:buFont typeface="Arial"/>
              <a:buChar char="•"/>
            </a:pPr>
            <a:r>
              <a:rPr lang="en-US" sz="2400">
                <a:solidFill>
                  <a:srgbClr val="3D611F"/>
                </a:solidFill>
                <a:latin typeface="Heebo"/>
                <a:ea typeface="Heebo"/>
                <a:cs typeface="Heebo"/>
                <a:sym typeface="Heebo"/>
              </a:rPr>
              <a:t>Reduced cognitive load / end-of-day fatigue.</a:t>
            </a:r>
          </a:p>
          <a:p>
            <a:pPr algn="l">
              <a:lnSpc>
                <a:spcPts val="3359"/>
              </a:lnSpc>
            </a:pPr>
            <a:endParaRPr lang="en-US" sz="2400">
              <a:solidFill>
                <a:srgbClr val="3D611F"/>
              </a:solidFill>
              <a:latin typeface="Heebo"/>
              <a:ea typeface="Heebo"/>
              <a:cs typeface="Heebo"/>
              <a:sym typeface="Heebo"/>
            </a:endParaRPr>
          </a:p>
          <a:p>
            <a:pPr algn="l">
              <a:lnSpc>
                <a:spcPts val="3359"/>
              </a:lnSpc>
            </a:pPr>
            <a:endParaRPr lang="en-US" sz="2400">
              <a:solidFill>
                <a:srgbClr val="3D611F"/>
              </a:solidFill>
              <a:latin typeface="Heebo"/>
              <a:ea typeface="Heebo"/>
              <a:cs typeface="Heebo"/>
              <a:sym typeface="Heebo"/>
            </a:endParaRPr>
          </a:p>
          <a:p>
            <a:pPr algn="just">
              <a:lnSpc>
                <a:spcPts val="3359"/>
              </a:lnSpc>
            </a:pPr>
            <a:endParaRPr lang="en-US" sz="2400">
              <a:solidFill>
                <a:srgbClr val="3D611F"/>
              </a:solidFill>
              <a:latin typeface="Heebo"/>
              <a:ea typeface="Heebo"/>
              <a:cs typeface="Heebo"/>
              <a:sym typeface="Heebo"/>
            </a:endParaRPr>
          </a:p>
        </p:txBody>
      </p:sp>
      <p:sp>
        <p:nvSpPr>
          <p:cNvPr id="19" name="TextBox 19"/>
          <p:cNvSpPr txBox="1"/>
          <p:nvPr/>
        </p:nvSpPr>
        <p:spPr>
          <a:xfrm>
            <a:off x="6979279" y="2111258"/>
            <a:ext cx="8221545" cy="1739900"/>
          </a:xfrm>
          <a:prstGeom prst="rect">
            <a:avLst/>
          </a:prstGeom>
        </p:spPr>
        <p:txBody>
          <a:bodyPr lIns="0" tIns="0" rIns="0" bIns="0" rtlCol="0" anchor="t">
            <a:spAutoFit/>
          </a:bodyPr>
          <a:lstStyle/>
          <a:p>
            <a:pPr algn="l">
              <a:lnSpc>
                <a:spcPts val="7000"/>
              </a:lnSpc>
            </a:pPr>
            <a:r>
              <a:rPr lang="en-US" sz="5000" b="1">
                <a:solidFill>
                  <a:srgbClr val="3D611F"/>
                </a:solidFill>
                <a:latin typeface="Emmali Semi-Bold"/>
                <a:ea typeface="Emmali Semi-Bold"/>
                <a:cs typeface="Emmali Semi-Bold"/>
                <a:sym typeface="Emmali Semi-Bold"/>
              </a:rPr>
              <a:t>BENEFITS – WHAT DO OUR GPS SAY?</a:t>
            </a:r>
          </a:p>
        </p:txBody>
      </p:sp>
      <p:sp>
        <p:nvSpPr>
          <p:cNvPr id="20" name="TextBox 20"/>
          <p:cNvSpPr txBox="1"/>
          <p:nvPr/>
        </p:nvSpPr>
        <p:spPr>
          <a:xfrm>
            <a:off x="16162914" y="130772"/>
            <a:ext cx="1096386" cy="1186257"/>
          </a:xfrm>
          <a:prstGeom prst="rect">
            <a:avLst/>
          </a:prstGeom>
        </p:spPr>
        <p:txBody>
          <a:bodyPr lIns="0" tIns="0" rIns="0" bIns="0" rtlCol="0" anchor="t">
            <a:spAutoFit/>
          </a:bodyPr>
          <a:lstStyle/>
          <a:p>
            <a:pPr algn="ctr">
              <a:lnSpc>
                <a:spcPts val="9690"/>
              </a:lnSpc>
            </a:pPr>
            <a:r>
              <a:rPr lang="en-US" sz="6921" b="1">
                <a:solidFill>
                  <a:srgbClr val="3D611F">
                    <a:alpha val="25882"/>
                  </a:srgbClr>
                </a:solidFill>
                <a:latin typeface="Emmali Semi-Bold"/>
                <a:ea typeface="Emmali Semi-Bold"/>
                <a:cs typeface="Emmali Semi-Bold"/>
                <a:sym typeface="Emmali Semi-Bold"/>
              </a:rPr>
              <a:t>03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BE9E9"/>
        </a:solidFill>
        <a:effectLst/>
      </p:bgPr>
    </p:bg>
    <p:spTree>
      <p:nvGrpSpPr>
        <p:cNvPr id="1" name=""/>
        <p:cNvGrpSpPr/>
        <p:nvPr/>
      </p:nvGrpSpPr>
      <p:grpSpPr>
        <a:xfrm>
          <a:off x="0" y="0"/>
          <a:ext cx="0" cy="0"/>
          <a:chOff x="0" y="0"/>
          <a:chExt cx="0" cy="0"/>
        </a:xfrm>
      </p:grpSpPr>
      <p:grpSp>
        <p:nvGrpSpPr>
          <p:cNvPr id="2" name="Group 2"/>
          <p:cNvGrpSpPr/>
          <p:nvPr/>
        </p:nvGrpSpPr>
        <p:grpSpPr>
          <a:xfrm>
            <a:off x="-4132898" y="-1537335"/>
            <a:ext cx="6842760" cy="5132070"/>
            <a:chOff x="0" y="0"/>
            <a:chExt cx="812800" cy="609600"/>
          </a:xfrm>
        </p:grpSpPr>
        <p:sp>
          <p:nvSpPr>
            <p:cNvPr id="3" name="Freeform 3"/>
            <p:cNvSpPr/>
            <p:nvPr/>
          </p:nvSpPr>
          <p:spPr>
            <a:xfrm>
              <a:off x="25590" y="0"/>
              <a:ext cx="761620" cy="609600"/>
            </a:xfrm>
            <a:custGeom>
              <a:avLst/>
              <a:gdLst/>
              <a:ahLst/>
              <a:cxnLst/>
              <a:rect l="l" t="t" r="r" b="b"/>
              <a:pathLst>
                <a:path w="761620" h="609600">
                  <a:moveTo>
                    <a:pt x="269254" y="0"/>
                  </a:moveTo>
                  <a:lnTo>
                    <a:pt x="695566" y="0"/>
                  </a:lnTo>
                  <a:cubicBezTo>
                    <a:pt x="716799" y="0"/>
                    <a:pt x="736737" y="10207"/>
                    <a:pt x="749151" y="27431"/>
                  </a:cubicBezTo>
                  <a:cubicBezTo>
                    <a:pt x="761566" y="44656"/>
                    <a:pt x="764944" y="66798"/>
                    <a:pt x="758230" y="86941"/>
                  </a:cubicBezTo>
                  <a:lnTo>
                    <a:pt x="612990" y="522659"/>
                  </a:lnTo>
                  <a:cubicBezTo>
                    <a:pt x="595684" y="574579"/>
                    <a:pt x="547095" y="609600"/>
                    <a:pt x="492366" y="609600"/>
                  </a:cubicBezTo>
                  <a:lnTo>
                    <a:pt x="66054" y="609600"/>
                  </a:lnTo>
                  <a:cubicBezTo>
                    <a:pt x="44821" y="609600"/>
                    <a:pt x="24883" y="599393"/>
                    <a:pt x="12469" y="582169"/>
                  </a:cubicBezTo>
                  <a:cubicBezTo>
                    <a:pt x="54" y="564944"/>
                    <a:pt x="-3324" y="542802"/>
                    <a:pt x="3390" y="522659"/>
                  </a:cubicBezTo>
                  <a:lnTo>
                    <a:pt x="148630" y="86941"/>
                  </a:lnTo>
                  <a:cubicBezTo>
                    <a:pt x="165936" y="35021"/>
                    <a:pt x="214525" y="0"/>
                    <a:pt x="269254" y="0"/>
                  </a:cubicBezTo>
                  <a:close/>
                </a:path>
              </a:pathLst>
            </a:custGeom>
            <a:solidFill>
              <a:srgbClr val="5B8C32"/>
            </a:solidFill>
          </p:spPr>
          <p:txBody>
            <a:bodyPr/>
            <a:lstStyle/>
            <a:p>
              <a:endParaRPr lang="en-GB"/>
            </a:p>
          </p:txBody>
        </p:sp>
        <p:sp>
          <p:nvSpPr>
            <p:cNvPr id="4" name="TextBox 4"/>
            <p:cNvSpPr txBox="1"/>
            <p:nvPr/>
          </p:nvSpPr>
          <p:spPr>
            <a:xfrm>
              <a:off x="101600" y="-38100"/>
              <a:ext cx="609600" cy="64770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5521940" y="7068502"/>
            <a:ext cx="6842760" cy="5132070"/>
            <a:chOff x="0" y="0"/>
            <a:chExt cx="812800" cy="609600"/>
          </a:xfrm>
        </p:grpSpPr>
        <p:sp>
          <p:nvSpPr>
            <p:cNvPr id="6" name="Freeform 6"/>
            <p:cNvSpPr/>
            <p:nvPr/>
          </p:nvSpPr>
          <p:spPr>
            <a:xfrm>
              <a:off x="25590" y="0"/>
              <a:ext cx="761620" cy="609600"/>
            </a:xfrm>
            <a:custGeom>
              <a:avLst/>
              <a:gdLst/>
              <a:ahLst/>
              <a:cxnLst/>
              <a:rect l="l" t="t" r="r" b="b"/>
              <a:pathLst>
                <a:path w="761620" h="609600">
                  <a:moveTo>
                    <a:pt x="269254" y="0"/>
                  </a:moveTo>
                  <a:lnTo>
                    <a:pt x="695566" y="0"/>
                  </a:lnTo>
                  <a:cubicBezTo>
                    <a:pt x="716799" y="0"/>
                    <a:pt x="736737" y="10207"/>
                    <a:pt x="749151" y="27431"/>
                  </a:cubicBezTo>
                  <a:cubicBezTo>
                    <a:pt x="761566" y="44656"/>
                    <a:pt x="764944" y="66798"/>
                    <a:pt x="758230" y="86941"/>
                  </a:cubicBezTo>
                  <a:lnTo>
                    <a:pt x="612990" y="522659"/>
                  </a:lnTo>
                  <a:cubicBezTo>
                    <a:pt x="595684" y="574579"/>
                    <a:pt x="547095" y="609600"/>
                    <a:pt x="492366" y="609600"/>
                  </a:cubicBezTo>
                  <a:lnTo>
                    <a:pt x="66054" y="609600"/>
                  </a:lnTo>
                  <a:cubicBezTo>
                    <a:pt x="44821" y="609600"/>
                    <a:pt x="24883" y="599393"/>
                    <a:pt x="12469" y="582169"/>
                  </a:cubicBezTo>
                  <a:cubicBezTo>
                    <a:pt x="54" y="564944"/>
                    <a:pt x="-3324" y="542802"/>
                    <a:pt x="3390" y="522659"/>
                  </a:cubicBezTo>
                  <a:lnTo>
                    <a:pt x="148630" y="86941"/>
                  </a:lnTo>
                  <a:cubicBezTo>
                    <a:pt x="165936" y="35021"/>
                    <a:pt x="214525" y="0"/>
                    <a:pt x="269254" y="0"/>
                  </a:cubicBezTo>
                  <a:close/>
                </a:path>
              </a:pathLst>
            </a:custGeom>
            <a:solidFill>
              <a:srgbClr val="7EBD4A"/>
            </a:solidFill>
          </p:spPr>
          <p:txBody>
            <a:bodyPr/>
            <a:lstStyle/>
            <a:p>
              <a:endParaRPr lang="en-GB"/>
            </a:p>
          </p:txBody>
        </p:sp>
        <p:sp>
          <p:nvSpPr>
            <p:cNvPr id="7" name="TextBox 7"/>
            <p:cNvSpPr txBox="1"/>
            <p:nvPr/>
          </p:nvSpPr>
          <p:spPr>
            <a:xfrm>
              <a:off x="101600" y="-38100"/>
              <a:ext cx="609600" cy="647700"/>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2105702" y="-4341495"/>
            <a:ext cx="6842760" cy="5132070"/>
            <a:chOff x="0" y="0"/>
            <a:chExt cx="812800" cy="609600"/>
          </a:xfrm>
        </p:grpSpPr>
        <p:sp>
          <p:nvSpPr>
            <p:cNvPr id="9" name="Freeform 9"/>
            <p:cNvSpPr/>
            <p:nvPr/>
          </p:nvSpPr>
          <p:spPr>
            <a:xfrm>
              <a:off x="10742" y="0"/>
              <a:ext cx="791317" cy="609600"/>
            </a:xfrm>
            <a:custGeom>
              <a:avLst/>
              <a:gdLst/>
              <a:ahLst/>
              <a:cxnLst/>
              <a:rect l="l" t="t" r="r" b="b"/>
              <a:pathLst>
                <a:path w="791317" h="609600">
                  <a:moveTo>
                    <a:pt x="230926" y="0"/>
                  </a:moveTo>
                  <a:lnTo>
                    <a:pt x="763590" y="0"/>
                  </a:lnTo>
                  <a:cubicBezTo>
                    <a:pt x="772503" y="0"/>
                    <a:pt x="780872" y="4284"/>
                    <a:pt x="786083" y="11514"/>
                  </a:cubicBezTo>
                  <a:cubicBezTo>
                    <a:pt x="791294" y="18744"/>
                    <a:pt x="792712" y="28039"/>
                    <a:pt x="789893" y="36494"/>
                  </a:cubicBezTo>
                  <a:lnTo>
                    <a:pt x="611023" y="573106"/>
                  </a:lnTo>
                  <a:cubicBezTo>
                    <a:pt x="603758" y="594900"/>
                    <a:pt x="583363" y="609600"/>
                    <a:pt x="560390" y="609600"/>
                  </a:cubicBezTo>
                  <a:lnTo>
                    <a:pt x="27726" y="609600"/>
                  </a:lnTo>
                  <a:cubicBezTo>
                    <a:pt x="18813" y="609600"/>
                    <a:pt x="10444" y="605316"/>
                    <a:pt x="5233" y="598086"/>
                  </a:cubicBezTo>
                  <a:cubicBezTo>
                    <a:pt x="22" y="590856"/>
                    <a:pt x="-1396" y="581561"/>
                    <a:pt x="1423" y="573106"/>
                  </a:cubicBezTo>
                  <a:lnTo>
                    <a:pt x="180293" y="36494"/>
                  </a:lnTo>
                  <a:cubicBezTo>
                    <a:pt x="187558" y="14700"/>
                    <a:pt x="207953" y="0"/>
                    <a:pt x="230926" y="0"/>
                  </a:cubicBezTo>
                  <a:close/>
                </a:path>
              </a:pathLst>
            </a:custGeom>
            <a:solidFill>
              <a:srgbClr val="7EBD4A"/>
            </a:solidFill>
          </p:spPr>
          <p:txBody>
            <a:bodyPr/>
            <a:lstStyle/>
            <a:p>
              <a:endParaRPr lang="en-GB"/>
            </a:p>
          </p:txBody>
        </p:sp>
        <p:sp>
          <p:nvSpPr>
            <p:cNvPr id="10" name="TextBox 10"/>
            <p:cNvSpPr txBox="1"/>
            <p:nvPr/>
          </p:nvSpPr>
          <p:spPr>
            <a:xfrm>
              <a:off x="101600" y="-38100"/>
              <a:ext cx="609600" cy="647700"/>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9320154" y="9634537"/>
            <a:ext cx="6842760" cy="5132070"/>
            <a:chOff x="0" y="0"/>
            <a:chExt cx="812800" cy="609600"/>
          </a:xfrm>
        </p:grpSpPr>
        <p:sp>
          <p:nvSpPr>
            <p:cNvPr id="12" name="Freeform 12"/>
            <p:cNvSpPr/>
            <p:nvPr/>
          </p:nvSpPr>
          <p:spPr>
            <a:xfrm>
              <a:off x="10742" y="0"/>
              <a:ext cx="791317" cy="609600"/>
            </a:xfrm>
            <a:custGeom>
              <a:avLst/>
              <a:gdLst/>
              <a:ahLst/>
              <a:cxnLst/>
              <a:rect l="l" t="t" r="r" b="b"/>
              <a:pathLst>
                <a:path w="791317" h="609600">
                  <a:moveTo>
                    <a:pt x="230926" y="0"/>
                  </a:moveTo>
                  <a:lnTo>
                    <a:pt x="763590" y="0"/>
                  </a:lnTo>
                  <a:cubicBezTo>
                    <a:pt x="772503" y="0"/>
                    <a:pt x="780872" y="4284"/>
                    <a:pt x="786083" y="11514"/>
                  </a:cubicBezTo>
                  <a:cubicBezTo>
                    <a:pt x="791294" y="18744"/>
                    <a:pt x="792712" y="28039"/>
                    <a:pt x="789893" y="36494"/>
                  </a:cubicBezTo>
                  <a:lnTo>
                    <a:pt x="611023" y="573106"/>
                  </a:lnTo>
                  <a:cubicBezTo>
                    <a:pt x="603758" y="594900"/>
                    <a:pt x="583363" y="609600"/>
                    <a:pt x="560390" y="609600"/>
                  </a:cubicBezTo>
                  <a:lnTo>
                    <a:pt x="27726" y="609600"/>
                  </a:lnTo>
                  <a:cubicBezTo>
                    <a:pt x="18813" y="609600"/>
                    <a:pt x="10444" y="605316"/>
                    <a:pt x="5233" y="598086"/>
                  </a:cubicBezTo>
                  <a:cubicBezTo>
                    <a:pt x="22" y="590856"/>
                    <a:pt x="-1396" y="581561"/>
                    <a:pt x="1423" y="573106"/>
                  </a:cubicBezTo>
                  <a:lnTo>
                    <a:pt x="180293" y="36494"/>
                  </a:lnTo>
                  <a:cubicBezTo>
                    <a:pt x="187558" y="14700"/>
                    <a:pt x="207953" y="0"/>
                    <a:pt x="230926" y="0"/>
                  </a:cubicBezTo>
                  <a:close/>
                </a:path>
              </a:pathLst>
            </a:custGeom>
            <a:solidFill>
              <a:srgbClr val="5B8C32"/>
            </a:solidFill>
          </p:spPr>
          <p:txBody>
            <a:bodyPr/>
            <a:lstStyle/>
            <a:p>
              <a:endParaRPr lang="en-GB"/>
            </a:p>
          </p:txBody>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spcBef>
                  <a:spcPct val="0"/>
                </a:spcBef>
              </a:pPr>
              <a:endParaRPr/>
            </a:p>
          </p:txBody>
        </p:sp>
      </p:grpSp>
      <p:sp>
        <p:nvSpPr>
          <p:cNvPr id="14" name="AutoShape 14"/>
          <p:cNvSpPr/>
          <p:nvPr/>
        </p:nvSpPr>
        <p:spPr>
          <a:xfrm>
            <a:off x="9320154" y="771525"/>
            <a:ext cx="6492240" cy="0"/>
          </a:xfrm>
          <a:prstGeom prst="line">
            <a:avLst/>
          </a:prstGeom>
          <a:ln w="38100" cap="flat">
            <a:solidFill>
              <a:srgbClr val="7EBD4A"/>
            </a:solidFill>
            <a:prstDash val="solid"/>
            <a:headEnd type="none" w="sm" len="sm"/>
            <a:tailEnd type="none" w="sm" len="sm"/>
          </a:ln>
        </p:spPr>
        <p:txBody>
          <a:bodyPr/>
          <a:lstStyle/>
          <a:p>
            <a:endParaRPr lang="en-GB"/>
          </a:p>
        </p:txBody>
      </p:sp>
      <p:sp>
        <p:nvSpPr>
          <p:cNvPr id="15" name="AutoShape 15"/>
          <p:cNvSpPr/>
          <p:nvPr/>
        </p:nvSpPr>
        <p:spPr>
          <a:xfrm>
            <a:off x="5688146" y="9653588"/>
            <a:ext cx="4966461" cy="0"/>
          </a:xfrm>
          <a:prstGeom prst="line">
            <a:avLst/>
          </a:prstGeom>
          <a:ln w="38100" cap="flat">
            <a:solidFill>
              <a:srgbClr val="7EBD4A"/>
            </a:solidFill>
            <a:prstDash val="solid"/>
            <a:headEnd type="none" w="sm" len="sm"/>
            <a:tailEnd type="none" w="sm" len="sm"/>
          </a:ln>
        </p:spPr>
        <p:txBody>
          <a:bodyPr/>
          <a:lstStyle/>
          <a:p>
            <a:endParaRPr lang="en-GB"/>
          </a:p>
        </p:txBody>
      </p:sp>
      <p:sp>
        <p:nvSpPr>
          <p:cNvPr id="16" name="Freeform 16"/>
          <p:cNvSpPr/>
          <p:nvPr/>
        </p:nvSpPr>
        <p:spPr>
          <a:xfrm>
            <a:off x="0" y="9253601"/>
            <a:ext cx="3627736" cy="1033399"/>
          </a:xfrm>
          <a:custGeom>
            <a:avLst/>
            <a:gdLst/>
            <a:ahLst/>
            <a:cxnLst/>
            <a:rect l="l" t="t" r="r" b="b"/>
            <a:pathLst>
              <a:path w="3627736" h="1033399">
                <a:moveTo>
                  <a:pt x="0" y="0"/>
                </a:moveTo>
                <a:lnTo>
                  <a:pt x="3627736" y="0"/>
                </a:lnTo>
                <a:lnTo>
                  <a:pt x="3627736" y="1033399"/>
                </a:lnTo>
                <a:lnTo>
                  <a:pt x="0" y="103339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17" name="Freeform 17"/>
          <p:cNvSpPr/>
          <p:nvPr/>
        </p:nvSpPr>
        <p:spPr>
          <a:xfrm>
            <a:off x="2759397" y="3513637"/>
            <a:ext cx="2767685" cy="3815105"/>
          </a:xfrm>
          <a:custGeom>
            <a:avLst/>
            <a:gdLst/>
            <a:ahLst/>
            <a:cxnLst/>
            <a:rect l="l" t="t" r="r" b="b"/>
            <a:pathLst>
              <a:path w="2767685" h="3815105">
                <a:moveTo>
                  <a:pt x="0" y="0"/>
                </a:moveTo>
                <a:lnTo>
                  <a:pt x="2767685" y="0"/>
                </a:lnTo>
                <a:lnTo>
                  <a:pt x="2767685" y="3815105"/>
                </a:lnTo>
                <a:lnTo>
                  <a:pt x="0" y="381510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8" name="TextBox 18"/>
          <p:cNvSpPr txBox="1"/>
          <p:nvPr/>
        </p:nvSpPr>
        <p:spPr>
          <a:xfrm>
            <a:off x="6979279" y="3956798"/>
            <a:ext cx="7807865" cy="2491740"/>
          </a:xfrm>
          <a:prstGeom prst="rect">
            <a:avLst/>
          </a:prstGeom>
        </p:spPr>
        <p:txBody>
          <a:bodyPr lIns="0" tIns="0" rIns="0" bIns="0" rtlCol="0" anchor="t">
            <a:spAutoFit/>
          </a:bodyPr>
          <a:lstStyle/>
          <a:p>
            <a:pPr marL="518160" lvl="1" indent="-259080" algn="l">
              <a:lnSpc>
                <a:spcPts val="3359"/>
              </a:lnSpc>
              <a:buFont typeface="Arial"/>
              <a:buChar char="•"/>
            </a:pPr>
            <a:r>
              <a:rPr lang="en-US" sz="2400">
                <a:solidFill>
                  <a:srgbClr val="3D611F"/>
                </a:solidFill>
                <a:latin typeface="Heebo"/>
                <a:ea typeface="Heebo"/>
                <a:cs typeface="Heebo"/>
                <a:sym typeface="Heebo"/>
              </a:rPr>
              <a:t>Now regularly used by our management team for staff reviews, interviews, appraisals and other in person meetings.</a:t>
            </a:r>
          </a:p>
          <a:p>
            <a:pPr algn="l">
              <a:lnSpc>
                <a:spcPts val="3359"/>
              </a:lnSpc>
            </a:pPr>
            <a:endParaRPr lang="en-US" sz="2400">
              <a:solidFill>
                <a:srgbClr val="3D611F"/>
              </a:solidFill>
              <a:latin typeface="Heebo"/>
              <a:ea typeface="Heebo"/>
              <a:cs typeface="Heebo"/>
              <a:sym typeface="Heebo"/>
            </a:endParaRPr>
          </a:p>
          <a:p>
            <a:pPr algn="l">
              <a:lnSpc>
                <a:spcPts val="3359"/>
              </a:lnSpc>
            </a:pPr>
            <a:endParaRPr lang="en-US" sz="2400">
              <a:solidFill>
                <a:srgbClr val="3D611F"/>
              </a:solidFill>
              <a:latin typeface="Heebo"/>
              <a:ea typeface="Heebo"/>
              <a:cs typeface="Heebo"/>
              <a:sym typeface="Heebo"/>
            </a:endParaRPr>
          </a:p>
          <a:p>
            <a:pPr algn="just">
              <a:lnSpc>
                <a:spcPts val="3359"/>
              </a:lnSpc>
            </a:pPr>
            <a:endParaRPr lang="en-US" sz="2400">
              <a:solidFill>
                <a:srgbClr val="3D611F"/>
              </a:solidFill>
              <a:latin typeface="Heebo"/>
              <a:ea typeface="Heebo"/>
              <a:cs typeface="Heebo"/>
              <a:sym typeface="Heebo"/>
            </a:endParaRPr>
          </a:p>
        </p:txBody>
      </p:sp>
      <p:sp>
        <p:nvSpPr>
          <p:cNvPr id="19" name="TextBox 19"/>
          <p:cNvSpPr txBox="1"/>
          <p:nvPr/>
        </p:nvSpPr>
        <p:spPr>
          <a:xfrm>
            <a:off x="6979279" y="2111258"/>
            <a:ext cx="8221545" cy="1739900"/>
          </a:xfrm>
          <a:prstGeom prst="rect">
            <a:avLst/>
          </a:prstGeom>
        </p:spPr>
        <p:txBody>
          <a:bodyPr lIns="0" tIns="0" rIns="0" bIns="0" rtlCol="0" anchor="t">
            <a:spAutoFit/>
          </a:bodyPr>
          <a:lstStyle/>
          <a:p>
            <a:pPr algn="l">
              <a:lnSpc>
                <a:spcPts val="7000"/>
              </a:lnSpc>
            </a:pPr>
            <a:r>
              <a:rPr lang="en-US" sz="5000" b="1">
                <a:solidFill>
                  <a:srgbClr val="3D611F"/>
                </a:solidFill>
                <a:latin typeface="Emmali Semi-Bold"/>
                <a:ea typeface="Emmali Semi-Bold"/>
                <a:cs typeface="Emmali Semi-Bold"/>
                <a:sym typeface="Emmali Semi-Bold"/>
              </a:rPr>
              <a:t>BENEFITS – NON-CLINICAL STAFF?</a:t>
            </a:r>
          </a:p>
        </p:txBody>
      </p:sp>
      <p:sp>
        <p:nvSpPr>
          <p:cNvPr id="20" name="TextBox 20"/>
          <p:cNvSpPr txBox="1"/>
          <p:nvPr/>
        </p:nvSpPr>
        <p:spPr>
          <a:xfrm>
            <a:off x="16162914" y="130772"/>
            <a:ext cx="1096386" cy="1186257"/>
          </a:xfrm>
          <a:prstGeom prst="rect">
            <a:avLst/>
          </a:prstGeom>
        </p:spPr>
        <p:txBody>
          <a:bodyPr lIns="0" tIns="0" rIns="0" bIns="0" rtlCol="0" anchor="t">
            <a:spAutoFit/>
          </a:bodyPr>
          <a:lstStyle/>
          <a:p>
            <a:pPr algn="ctr">
              <a:lnSpc>
                <a:spcPts val="9690"/>
              </a:lnSpc>
            </a:pPr>
            <a:r>
              <a:rPr lang="en-US" sz="6921" b="1">
                <a:solidFill>
                  <a:srgbClr val="3D611F">
                    <a:alpha val="25882"/>
                  </a:srgbClr>
                </a:solidFill>
                <a:latin typeface="Emmali Semi-Bold"/>
                <a:ea typeface="Emmali Semi-Bold"/>
                <a:cs typeface="Emmali Semi-Bold"/>
                <a:sym typeface="Emmali Semi-Bold"/>
              </a:rPr>
              <a:t>04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BE9E9"/>
        </a:solidFill>
        <a:effectLst/>
      </p:bgPr>
    </p:bg>
    <p:spTree>
      <p:nvGrpSpPr>
        <p:cNvPr id="1" name=""/>
        <p:cNvGrpSpPr/>
        <p:nvPr/>
      </p:nvGrpSpPr>
      <p:grpSpPr>
        <a:xfrm>
          <a:off x="0" y="0"/>
          <a:ext cx="0" cy="0"/>
          <a:chOff x="0" y="0"/>
          <a:chExt cx="0" cy="0"/>
        </a:xfrm>
      </p:grpSpPr>
      <p:grpSp>
        <p:nvGrpSpPr>
          <p:cNvPr id="2" name="Group 2"/>
          <p:cNvGrpSpPr/>
          <p:nvPr/>
        </p:nvGrpSpPr>
        <p:grpSpPr>
          <a:xfrm>
            <a:off x="-4132898" y="-1537335"/>
            <a:ext cx="6842760" cy="5132070"/>
            <a:chOff x="0" y="0"/>
            <a:chExt cx="812800" cy="609600"/>
          </a:xfrm>
        </p:grpSpPr>
        <p:sp>
          <p:nvSpPr>
            <p:cNvPr id="3" name="Freeform 3"/>
            <p:cNvSpPr/>
            <p:nvPr/>
          </p:nvSpPr>
          <p:spPr>
            <a:xfrm>
              <a:off x="25590" y="0"/>
              <a:ext cx="761620" cy="609600"/>
            </a:xfrm>
            <a:custGeom>
              <a:avLst/>
              <a:gdLst/>
              <a:ahLst/>
              <a:cxnLst/>
              <a:rect l="l" t="t" r="r" b="b"/>
              <a:pathLst>
                <a:path w="761620" h="609600">
                  <a:moveTo>
                    <a:pt x="269254" y="0"/>
                  </a:moveTo>
                  <a:lnTo>
                    <a:pt x="695566" y="0"/>
                  </a:lnTo>
                  <a:cubicBezTo>
                    <a:pt x="716799" y="0"/>
                    <a:pt x="736737" y="10207"/>
                    <a:pt x="749151" y="27431"/>
                  </a:cubicBezTo>
                  <a:cubicBezTo>
                    <a:pt x="761566" y="44656"/>
                    <a:pt x="764944" y="66798"/>
                    <a:pt x="758230" y="86941"/>
                  </a:cubicBezTo>
                  <a:lnTo>
                    <a:pt x="612990" y="522659"/>
                  </a:lnTo>
                  <a:cubicBezTo>
                    <a:pt x="595684" y="574579"/>
                    <a:pt x="547095" y="609600"/>
                    <a:pt x="492366" y="609600"/>
                  </a:cubicBezTo>
                  <a:lnTo>
                    <a:pt x="66054" y="609600"/>
                  </a:lnTo>
                  <a:cubicBezTo>
                    <a:pt x="44821" y="609600"/>
                    <a:pt x="24883" y="599393"/>
                    <a:pt x="12469" y="582169"/>
                  </a:cubicBezTo>
                  <a:cubicBezTo>
                    <a:pt x="54" y="564944"/>
                    <a:pt x="-3324" y="542802"/>
                    <a:pt x="3390" y="522659"/>
                  </a:cubicBezTo>
                  <a:lnTo>
                    <a:pt x="148630" y="86941"/>
                  </a:lnTo>
                  <a:cubicBezTo>
                    <a:pt x="165936" y="35021"/>
                    <a:pt x="214525" y="0"/>
                    <a:pt x="269254" y="0"/>
                  </a:cubicBezTo>
                  <a:close/>
                </a:path>
              </a:pathLst>
            </a:custGeom>
            <a:solidFill>
              <a:srgbClr val="5B8C32"/>
            </a:solidFill>
          </p:spPr>
          <p:txBody>
            <a:bodyPr/>
            <a:lstStyle/>
            <a:p>
              <a:endParaRPr lang="en-GB"/>
            </a:p>
          </p:txBody>
        </p:sp>
        <p:sp>
          <p:nvSpPr>
            <p:cNvPr id="4" name="TextBox 4"/>
            <p:cNvSpPr txBox="1"/>
            <p:nvPr/>
          </p:nvSpPr>
          <p:spPr>
            <a:xfrm>
              <a:off x="101600" y="-38100"/>
              <a:ext cx="609600" cy="64770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5521940" y="7068502"/>
            <a:ext cx="6842760" cy="5132070"/>
            <a:chOff x="0" y="0"/>
            <a:chExt cx="812800" cy="609600"/>
          </a:xfrm>
        </p:grpSpPr>
        <p:sp>
          <p:nvSpPr>
            <p:cNvPr id="6" name="Freeform 6"/>
            <p:cNvSpPr/>
            <p:nvPr/>
          </p:nvSpPr>
          <p:spPr>
            <a:xfrm>
              <a:off x="25590" y="0"/>
              <a:ext cx="761620" cy="609600"/>
            </a:xfrm>
            <a:custGeom>
              <a:avLst/>
              <a:gdLst/>
              <a:ahLst/>
              <a:cxnLst/>
              <a:rect l="l" t="t" r="r" b="b"/>
              <a:pathLst>
                <a:path w="761620" h="609600">
                  <a:moveTo>
                    <a:pt x="269254" y="0"/>
                  </a:moveTo>
                  <a:lnTo>
                    <a:pt x="695566" y="0"/>
                  </a:lnTo>
                  <a:cubicBezTo>
                    <a:pt x="716799" y="0"/>
                    <a:pt x="736737" y="10207"/>
                    <a:pt x="749151" y="27431"/>
                  </a:cubicBezTo>
                  <a:cubicBezTo>
                    <a:pt x="761566" y="44656"/>
                    <a:pt x="764944" y="66798"/>
                    <a:pt x="758230" y="86941"/>
                  </a:cubicBezTo>
                  <a:lnTo>
                    <a:pt x="612990" y="522659"/>
                  </a:lnTo>
                  <a:cubicBezTo>
                    <a:pt x="595684" y="574579"/>
                    <a:pt x="547095" y="609600"/>
                    <a:pt x="492366" y="609600"/>
                  </a:cubicBezTo>
                  <a:lnTo>
                    <a:pt x="66054" y="609600"/>
                  </a:lnTo>
                  <a:cubicBezTo>
                    <a:pt x="44821" y="609600"/>
                    <a:pt x="24883" y="599393"/>
                    <a:pt x="12469" y="582169"/>
                  </a:cubicBezTo>
                  <a:cubicBezTo>
                    <a:pt x="54" y="564944"/>
                    <a:pt x="-3324" y="542802"/>
                    <a:pt x="3390" y="522659"/>
                  </a:cubicBezTo>
                  <a:lnTo>
                    <a:pt x="148630" y="86941"/>
                  </a:lnTo>
                  <a:cubicBezTo>
                    <a:pt x="165936" y="35021"/>
                    <a:pt x="214525" y="0"/>
                    <a:pt x="269254" y="0"/>
                  </a:cubicBezTo>
                  <a:close/>
                </a:path>
              </a:pathLst>
            </a:custGeom>
            <a:solidFill>
              <a:srgbClr val="7EBD4A"/>
            </a:solidFill>
          </p:spPr>
          <p:txBody>
            <a:bodyPr/>
            <a:lstStyle/>
            <a:p>
              <a:endParaRPr lang="en-GB"/>
            </a:p>
          </p:txBody>
        </p:sp>
        <p:sp>
          <p:nvSpPr>
            <p:cNvPr id="7" name="TextBox 7"/>
            <p:cNvSpPr txBox="1"/>
            <p:nvPr/>
          </p:nvSpPr>
          <p:spPr>
            <a:xfrm>
              <a:off x="101600" y="-38100"/>
              <a:ext cx="609600" cy="647700"/>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2105702" y="-4341495"/>
            <a:ext cx="6842760" cy="5132070"/>
            <a:chOff x="0" y="0"/>
            <a:chExt cx="812800" cy="609600"/>
          </a:xfrm>
        </p:grpSpPr>
        <p:sp>
          <p:nvSpPr>
            <p:cNvPr id="9" name="Freeform 9"/>
            <p:cNvSpPr/>
            <p:nvPr/>
          </p:nvSpPr>
          <p:spPr>
            <a:xfrm>
              <a:off x="10742" y="0"/>
              <a:ext cx="791317" cy="609600"/>
            </a:xfrm>
            <a:custGeom>
              <a:avLst/>
              <a:gdLst/>
              <a:ahLst/>
              <a:cxnLst/>
              <a:rect l="l" t="t" r="r" b="b"/>
              <a:pathLst>
                <a:path w="791317" h="609600">
                  <a:moveTo>
                    <a:pt x="230926" y="0"/>
                  </a:moveTo>
                  <a:lnTo>
                    <a:pt x="763590" y="0"/>
                  </a:lnTo>
                  <a:cubicBezTo>
                    <a:pt x="772503" y="0"/>
                    <a:pt x="780872" y="4284"/>
                    <a:pt x="786083" y="11514"/>
                  </a:cubicBezTo>
                  <a:cubicBezTo>
                    <a:pt x="791294" y="18744"/>
                    <a:pt x="792712" y="28039"/>
                    <a:pt x="789893" y="36494"/>
                  </a:cubicBezTo>
                  <a:lnTo>
                    <a:pt x="611023" y="573106"/>
                  </a:lnTo>
                  <a:cubicBezTo>
                    <a:pt x="603758" y="594900"/>
                    <a:pt x="583363" y="609600"/>
                    <a:pt x="560390" y="609600"/>
                  </a:cubicBezTo>
                  <a:lnTo>
                    <a:pt x="27726" y="609600"/>
                  </a:lnTo>
                  <a:cubicBezTo>
                    <a:pt x="18813" y="609600"/>
                    <a:pt x="10444" y="605316"/>
                    <a:pt x="5233" y="598086"/>
                  </a:cubicBezTo>
                  <a:cubicBezTo>
                    <a:pt x="22" y="590856"/>
                    <a:pt x="-1396" y="581561"/>
                    <a:pt x="1423" y="573106"/>
                  </a:cubicBezTo>
                  <a:lnTo>
                    <a:pt x="180293" y="36494"/>
                  </a:lnTo>
                  <a:cubicBezTo>
                    <a:pt x="187558" y="14700"/>
                    <a:pt x="207953" y="0"/>
                    <a:pt x="230926" y="0"/>
                  </a:cubicBezTo>
                  <a:close/>
                </a:path>
              </a:pathLst>
            </a:custGeom>
            <a:solidFill>
              <a:srgbClr val="7EBD4A"/>
            </a:solidFill>
          </p:spPr>
          <p:txBody>
            <a:bodyPr/>
            <a:lstStyle/>
            <a:p>
              <a:endParaRPr lang="en-GB"/>
            </a:p>
          </p:txBody>
        </p:sp>
        <p:sp>
          <p:nvSpPr>
            <p:cNvPr id="10" name="TextBox 10"/>
            <p:cNvSpPr txBox="1"/>
            <p:nvPr/>
          </p:nvSpPr>
          <p:spPr>
            <a:xfrm>
              <a:off x="101600" y="-38100"/>
              <a:ext cx="609600" cy="647700"/>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9320154" y="9634537"/>
            <a:ext cx="6842760" cy="5132070"/>
            <a:chOff x="0" y="0"/>
            <a:chExt cx="812800" cy="609600"/>
          </a:xfrm>
        </p:grpSpPr>
        <p:sp>
          <p:nvSpPr>
            <p:cNvPr id="12" name="Freeform 12"/>
            <p:cNvSpPr/>
            <p:nvPr/>
          </p:nvSpPr>
          <p:spPr>
            <a:xfrm>
              <a:off x="10742" y="0"/>
              <a:ext cx="791317" cy="609600"/>
            </a:xfrm>
            <a:custGeom>
              <a:avLst/>
              <a:gdLst/>
              <a:ahLst/>
              <a:cxnLst/>
              <a:rect l="l" t="t" r="r" b="b"/>
              <a:pathLst>
                <a:path w="791317" h="609600">
                  <a:moveTo>
                    <a:pt x="230926" y="0"/>
                  </a:moveTo>
                  <a:lnTo>
                    <a:pt x="763590" y="0"/>
                  </a:lnTo>
                  <a:cubicBezTo>
                    <a:pt x="772503" y="0"/>
                    <a:pt x="780872" y="4284"/>
                    <a:pt x="786083" y="11514"/>
                  </a:cubicBezTo>
                  <a:cubicBezTo>
                    <a:pt x="791294" y="18744"/>
                    <a:pt x="792712" y="28039"/>
                    <a:pt x="789893" y="36494"/>
                  </a:cubicBezTo>
                  <a:lnTo>
                    <a:pt x="611023" y="573106"/>
                  </a:lnTo>
                  <a:cubicBezTo>
                    <a:pt x="603758" y="594900"/>
                    <a:pt x="583363" y="609600"/>
                    <a:pt x="560390" y="609600"/>
                  </a:cubicBezTo>
                  <a:lnTo>
                    <a:pt x="27726" y="609600"/>
                  </a:lnTo>
                  <a:cubicBezTo>
                    <a:pt x="18813" y="609600"/>
                    <a:pt x="10444" y="605316"/>
                    <a:pt x="5233" y="598086"/>
                  </a:cubicBezTo>
                  <a:cubicBezTo>
                    <a:pt x="22" y="590856"/>
                    <a:pt x="-1396" y="581561"/>
                    <a:pt x="1423" y="573106"/>
                  </a:cubicBezTo>
                  <a:lnTo>
                    <a:pt x="180293" y="36494"/>
                  </a:lnTo>
                  <a:cubicBezTo>
                    <a:pt x="187558" y="14700"/>
                    <a:pt x="207953" y="0"/>
                    <a:pt x="230926" y="0"/>
                  </a:cubicBezTo>
                  <a:close/>
                </a:path>
              </a:pathLst>
            </a:custGeom>
            <a:solidFill>
              <a:srgbClr val="5B8C32"/>
            </a:solidFill>
          </p:spPr>
          <p:txBody>
            <a:bodyPr/>
            <a:lstStyle/>
            <a:p>
              <a:endParaRPr lang="en-GB"/>
            </a:p>
          </p:txBody>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spcBef>
                  <a:spcPct val="0"/>
                </a:spcBef>
              </a:pPr>
              <a:endParaRPr/>
            </a:p>
          </p:txBody>
        </p:sp>
      </p:grpSp>
      <p:sp>
        <p:nvSpPr>
          <p:cNvPr id="14" name="AutoShape 14"/>
          <p:cNvSpPr/>
          <p:nvPr/>
        </p:nvSpPr>
        <p:spPr>
          <a:xfrm>
            <a:off x="9320154" y="771525"/>
            <a:ext cx="6492240" cy="0"/>
          </a:xfrm>
          <a:prstGeom prst="line">
            <a:avLst/>
          </a:prstGeom>
          <a:ln w="38100" cap="flat">
            <a:solidFill>
              <a:srgbClr val="7EBD4A"/>
            </a:solidFill>
            <a:prstDash val="solid"/>
            <a:headEnd type="none" w="sm" len="sm"/>
            <a:tailEnd type="none" w="sm" len="sm"/>
          </a:ln>
        </p:spPr>
        <p:txBody>
          <a:bodyPr/>
          <a:lstStyle/>
          <a:p>
            <a:endParaRPr lang="en-GB"/>
          </a:p>
        </p:txBody>
      </p:sp>
      <p:sp>
        <p:nvSpPr>
          <p:cNvPr id="15" name="AutoShape 15"/>
          <p:cNvSpPr/>
          <p:nvPr/>
        </p:nvSpPr>
        <p:spPr>
          <a:xfrm>
            <a:off x="5688146" y="9653588"/>
            <a:ext cx="4966461" cy="0"/>
          </a:xfrm>
          <a:prstGeom prst="line">
            <a:avLst/>
          </a:prstGeom>
          <a:ln w="38100" cap="flat">
            <a:solidFill>
              <a:srgbClr val="7EBD4A"/>
            </a:solidFill>
            <a:prstDash val="solid"/>
            <a:headEnd type="none" w="sm" len="sm"/>
            <a:tailEnd type="none" w="sm" len="sm"/>
          </a:ln>
        </p:spPr>
        <p:txBody>
          <a:bodyPr/>
          <a:lstStyle/>
          <a:p>
            <a:endParaRPr lang="en-GB"/>
          </a:p>
        </p:txBody>
      </p:sp>
      <p:sp>
        <p:nvSpPr>
          <p:cNvPr id="16" name="Freeform 16"/>
          <p:cNvSpPr/>
          <p:nvPr/>
        </p:nvSpPr>
        <p:spPr>
          <a:xfrm>
            <a:off x="0" y="9253601"/>
            <a:ext cx="3627736" cy="1033399"/>
          </a:xfrm>
          <a:custGeom>
            <a:avLst/>
            <a:gdLst/>
            <a:ahLst/>
            <a:cxnLst/>
            <a:rect l="l" t="t" r="r" b="b"/>
            <a:pathLst>
              <a:path w="3627736" h="1033399">
                <a:moveTo>
                  <a:pt x="0" y="0"/>
                </a:moveTo>
                <a:lnTo>
                  <a:pt x="3627736" y="0"/>
                </a:lnTo>
                <a:lnTo>
                  <a:pt x="3627736" y="1033399"/>
                </a:lnTo>
                <a:lnTo>
                  <a:pt x="0" y="103339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17" name="Freeform 17"/>
          <p:cNvSpPr/>
          <p:nvPr/>
        </p:nvSpPr>
        <p:spPr>
          <a:xfrm>
            <a:off x="1664503" y="3316782"/>
            <a:ext cx="4378829" cy="3541378"/>
          </a:xfrm>
          <a:custGeom>
            <a:avLst/>
            <a:gdLst/>
            <a:ahLst/>
            <a:cxnLst/>
            <a:rect l="l" t="t" r="r" b="b"/>
            <a:pathLst>
              <a:path w="4378829" h="3541378">
                <a:moveTo>
                  <a:pt x="0" y="0"/>
                </a:moveTo>
                <a:lnTo>
                  <a:pt x="4378829" y="0"/>
                </a:lnTo>
                <a:lnTo>
                  <a:pt x="4378829" y="3541378"/>
                </a:lnTo>
                <a:lnTo>
                  <a:pt x="0" y="3541378"/>
                </a:lnTo>
                <a:lnTo>
                  <a:pt x="0" y="0"/>
                </a:lnTo>
                <a:close/>
              </a:path>
            </a:pathLst>
          </a:custGeom>
          <a:blipFill>
            <a:blip r:embed="rId3"/>
            <a:stretch>
              <a:fillRect/>
            </a:stretch>
          </a:blipFill>
        </p:spPr>
        <p:txBody>
          <a:bodyPr/>
          <a:lstStyle/>
          <a:p>
            <a:endParaRPr lang="en-GB"/>
          </a:p>
        </p:txBody>
      </p:sp>
      <p:sp>
        <p:nvSpPr>
          <p:cNvPr id="18" name="TextBox 18"/>
          <p:cNvSpPr txBox="1"/>
          <p:nvPr/>
        </p:nvSpPr>
        <p:spPr>
          <a:xfrm>
            <a:off x="6446752" y="3278682"/>
            <a:ext cx="9365642" cy="7101840"/>
          </a:xfrm>
          <a:prstGeom prst="rect">
            <a:avLst/>
          </a:prstGeom>
        </p:spPr>
        <p:txBody>
          <a:bodyPr lIns="0" tIns="0" rIns="0" bIns="0" rtlCol="0" anchor="t">
            <a:spAutoFit/>
          </a:bodyPr>
          <a:lstStyle/>
          <a:p>
            <a:pPr marL="518160" lvl="1" indent="-259080" algn="l">
              <a:lnSpc>
                <a:spcPts val="3359"/>
              </a:lnSpc>
              <a:buFont typeface="Arial"/>
              <a:buChar char="•"/>
            </a:pPr>
            <a:r>
              <a:rPr lang="en-US" sz="2400">
                <a:solidFill>
                  <a:srgbClr val="3D611F"/>
                </a:solidFill>
                <a:latin typeface="Heebo"/>
                <a:ea typeface="Heebo"/>
                <a:cs typeface="Heebo"/>
                <a:sym typeface="Heebo"/>
              </a:rPr>
              <a:t>It doesn’t work for everyone – for some, note writing was too integral to their thinking/reasoning processes.</a:t>
            </a:r>
          </a:p>
          <a:p>
            <a:pPr algn="l">
              <a:lnSpc>
                <a:spcPts val="3359"/>
              </a:lnSpc>
            </a:pPr>
            <a:endParaRPr lang="en-US" sz="2400">
              <a:solidFill>
                <a:srgbClr val="3D611F"/>
              </a:solidFill>
              <a:latin typeface="Heebo"/>
              <a:ea typeface="Heebo"/>
              <a:cs typeface="Heebo"/>
              <a:sym typeface="Heebo"/>
            </a:endParaRPr>
          </a:p>
          <a:p>
            <a:pPr marL="518160" lvl="1" indent="-259080" algn="l">
              <a:lnSpc>
                <a:spcPts val="3359"/>
              </a:lnSpc>
              <a:buFont typeface="Arial"/>
              <a:buChar char="•"/>
            </a:pPr>
            <a:r>
              <a:rPr lang="en-US" sz="2400">
                <a:solidFill>
                  <a:srgbClr val="3D611F"/>
                </a:solidFill>
                <a:latin typeface="Heebo"/>
                <a:ea typeface="Heebo"/>
                <a:cs typeface="Heebo"/>
                <a:sym typeface="Heebo"/>
              </a:rPr>
              <a:t>There isn’t currently integration between Heidi and SystmOne – coding is not automatic – key to remind teams to code!</a:t>
            </a:r>
          </a:p>
          <a:p>
            <a:pPr algn="l">
              <a:lnSpc>
                <a:spcPts val="3359"/>
              </a:lnSpc>
            </a:pPr>
            <a:endParaRPr lang="en-US" sz="2400">
              <a:solidFill>
                <a:srgbClr val="3D611F"/>
              </a:solidFill>
              <a:latin typeface="Heebo"/>
              <a:ea typeface="Heebo"/>
              <a:cs typeface="Heebo"/>
              <a:sym typeface="Heebo"/>
            </a:endParaRPr>
          </a:p>
          <a:p>
            <a:pPr marL="518160" lvl="1" indent="-259080" algn="l">
              <a:lnSpc>
                <a:spcPts val="3359"/>
              </a:lnSpc>
              <a:buFont typeface="Arial"/>
              <a:buChar char="•"/>
            </a:pPr>
            <a:r>
              <a:rPr lang="en-US" sz="2400">
                <a:solidFill>
                  <a:srgbClr val="3D611F"/>
                </a:solidFill>
                <a:latin typeface="Heebo"/>
                <a:ea typeface="Heebo"/>
                <a:cs typeface="Heebo"/>
                <a:sym typeface="Heebo"/>
              </a:rPr>
              <a:t>Notes must be checked – AI hallucination is a real thing.</a:t>
            </a:r>
          </a:p>
          <a:p>
            <a:pPr algn="l">
              <a:lnSpc>
                <a:spcPts val="3359"/>
              </a:lnSpc>
            </a:pPr>
            <a:endParaRPr lang="en-US" sz="2400">
              <a:solidFill>
                <a:srgbClr val="3D611F"/>
              </a:solidFill>
              <a:latin typeface="Heebo"/>
              <a:ea typeface="Heebo"/>
              <a:cs typeface="Heebo"/>
              <a:sym typeface="Heebo"/>
            </a:endParaRPr>
          </a:p>
          <a:p>
            <a:pPr marL="518160" lvl="1" indent="-259080" algn="l">
              <a:lnSpc>
                <a:spcPts val="3359"/>
              </a:lnSpc>
              <a:buFont typeface="Arial"/>
              <a:buChar char="•"/>
            </a:pPr>
            <a:r>
              <a:rPr lang="en-US" sz="2400">
                <a:solidFill>
                  <a:srgbClr val="3D611F"/>
                </a:solidFill>
                <a:latin typeface="Heebo"/>
                <a:ea typeface="Heebo"/>
                <a:cs typeface="Heebo"/>
                <a:sym typeface="Heebo"/>
              </a:rPr>
              <a:t>Currently only works with phone consultations on speaker phone or where clinician repeats important patient information.</a:t>
            </a:r>
          </a:p>
          <a:p>
            <a:pPr algn="l">
              <a:lnSpc>
                <a:spcPts val="3359"/>
              </a:lnSpc>
            </a:pPr>
            <a:endParaRPr lang="en-US" sz="2400">
              <a:solidFill>
                <a:srgbClr val="3D611F"/>
              </a:solidFill>
              <a:latin typeface="Heebo"/>
              <a:ea typeface="Heebo"/>
              <a:cs typeface="Heebo"/>
              <a:sym typeface="Heebo"/>
            </a:endParaRPr>
          </a:p>
          <a:p>
            <a:pPr marL="518160" lvl="1" indent="-259080" algn="l">
              <a:lnSpc>
                <a:spcPts val="3359"/>
              </a:lnSpc>
              <a:buFont typeface="Arial"/>
              <a:buChar char="•"/>
            </a:pPr>
            <a:r>
              <a:rPr lang="en-US" sz="2400">
                <a:solidFill>
                  <a:srgbClr val="3D611F"/>
                </a:solidFill>
                <a:latin typeface="Heebo"/>
                <a:ea typeface="Heebo"/>
                <a:cs typeface="Heebo"/>
                <a:sym typeface="Heebo"/>
              </a:rPr>
              <a:t>Overreliance may reduce clinicians ability to summarise succinctly or formulate concise assessments over time.</a:t>
            </a:r>
          </a:p>
          <a:p>
            <a:pPr algn="l">
              <a:lnSpc>
                <a:spcPts val="3359"/>
              </a:lnSpc>
            </a:pPr>
            <a:endParaRPr lang="en-US" sz="2400">
              <a:solidFill>
                <a:srgbClr val="3D611F"/>
              </a:solidFill>
              <a:latin typeface="Heebo"/>
              <a:ea typeface="Heebo"/>
              <a:cs typeface="Heebo"/>
              <a:sym typeface="Heebo"/>
            </a:endParaRPr>
          </a:p>
          <a:p>
            <a:pPr algn="l">
              <a:lnSpc>
                <a:spcPts val="3359"/>
              </a:lnSpc>
            </a:pPr>
            <a:endParaRPr lang="en-US" sz="2400">
              <a:solidFill>
                <a:srgbClr val="3D611F"/>
              </a:solidFill>
              <a:latin typeface="Heebo"/>
              <a:ea typeface="Heebo"/>
              <a:cs typeface="Heebo"/>
              <a:sym typeface="Heebo"/>
            </a:endParaRPr>
          </a:p>
          <a:p>
            <a:pPr algn="l">
              <a:lnSpc>
                <a:spcPts val="3359"/>
              </a:lnSpc>
            </a:pPr>
            <a:endParaRPr lang="en-US" sz="2400">
              <a:solidFill>
                <a:srgbClr val="3D611F"/>
              </a:solidFill>
              <a:latin typeface="Heebo"/>
              <a:ea typeface="Heebo"/>
              <a:cs typeface="Heebo"/>
              <a:sym typeface="Heebo"/>
            </a:endParaRPr>
          </a:p>
          <a:p>
            <a:pPr algn="just">
              <a:lnSpc>
                <a:spcPts val="3359"/>
              </a:lnSpc>
            </a:pPr>
            <a:endParaRPr lang="en-US" sz="2400">
              <a:solidFill>
                <a:srgbClr val="3D611F"/>
              </a:solidFill>
              <a:latin typeface="Heebo"/>
              <a:ea typeface="Heebo"/>
              <a:cs typeface="Heebo"/>
              <a:sym typeface="Heebo"/>
            </a:endParaRPr>
          </a:p>
        </p:txBody>
      </p:sp>
      <p:sp>
        <p:nvSpPr>
          <p:cNvPr id="19" name="TextBox 19"/>
          <p:cNvSpPr txBox="1"/>
          <p:nvPr/>
        </p:nvSpPr>
        <p:spPr>
          <a:xfrm>
            <a:off x="6446752" y="2130255"/>
            <a:ext cx="8221545" cy="854075"/>
          </a:xfrm>
          <a:prstGeom prst="rect">
            <a:avLst/>
          </a:prstGeom>
        </p:spPr>
        <p:txBody>
          <a:bodyPr lIns="0" tIns="0" rIns="0" bIns="0" rtlCol="0" anchor="t">
            <a:spAutoFit/>
          </a:bodyPr>
          <a:lstStyle/>
          <a:p>
            <a:pPr algn="l">
              <a:lnSpc>
                <a:spcPts val="7000"/>
              </a:lnSpc>
            </a:pPr>
            <a:r>
              <a:rPr lang="en-US" sz="5000" b="1">
                <a:solidFill>
                  <a:srgbClr val="3D611F"/>
                </a:solidFill>
                <a:latin typeface="Emmali Semi-Bold"/>
                <a:ea typeface="Emmali Semi-Bold"/>
                <a:cs typeface="Emmali Semi-Bold"/>
                <a:sym typeface="Emmali Semi-Bold"/>
              </a:rPr>
              <a:t>DISADVANTAGES</a:t>
            </a:r>
          </a:p>
        </p:txBody>
      </p:sp>
      <p:sp>
        <p:nvSpPr>
          <p:cNvPr id="20" name="TextBox 20"/>
          <p:cNvSpPr txBox="1"/>
          <p:nvPr/>
        </p:nvSpPr>
        <p:spPr>
          <a:xfrm>
            <a:off x="16162914" y="130772"/>
            <a:ext cx="1096386" cy="1186257"/>
          </a:xfrm>
          <a:prstGeom prst="rect">
            <a:avLst/>
          </a:prstGeom>
        </p:spPr>
        <p:txBody>
          <a:bodyPr lIns="0" tIns="0" rIns="0" bIns="0" rtlCol="0" anchor="t">
            <a:spAutoFit/>
          </a:bodyPr>
          <a:lstStyle/>
          <a:p>
            <a:pPr algn="ctr">
              <a:lnSpc>
                <a:spcPts val="9690"/>
              </a:lnSpc>
            </a:pPr>
            <a:r>
              <a:rPr lang="en-US" sz="6921" b="1">
                <a:solidFill>
                  <a:srgbClr val="3D611F">
                    <a:alpha val="25882"/>
                  </a:srgbClr>
                </a:solidFill>
                <a:latin typeface="Emmali Semi-Bold"/>
                <a:ea typeface="Emmali Semi-Bold"/>
                <a:cs typeface="Emmali Semi-Bold"/>
                <a:sym typeface="Emmali Semi-Bold"/>
              </a:rPr>
              <a:t>05</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BE9E9"/>
        </a:solidFill>
        <a:effectLst/>
      </p:bgPr>
    </p:bg>
    <p:spTree>
      <p:nvGrpSpPr>
        <p:cNvPr id="1" name=""/>
        <p:cNvGrpSpPr/>
        <p:nvPr/>
      </p:nvGrpSpPr>
      <p:grpSpPr>
        <a:xfrm>
          <a:off x="0" y="0"/>
          <a:ext cx="0" cy="0"/>
          <a:chOff x="0" y="0"/>
          <a:chExt cx="0" cy="0"/>
        </a:xfrm>
      </p:grpSpPr>
      <p:grpSp>
        <p:nvGrpSpPr>
          <p:cNvPr id="2" name="Group 2"/>
          <p:cNvGrpSpPr/>
          <p:nvPr/>
        </p:nvGrpSpPr>
        <p:grpSpPr>
          <a:xfrm>
            <a:off x="-4132898" y="-1537335"/>
            <a:ext cx="6842760" cy="5132070"/>
            <a:chOff x="0" y="0"/>
            <a:chExt cx="812800" cy="609600"/>
          </a:xfrm>
        </p:grpSpPr>
        <p:sp>
          <p:nvSpPr>
            <p:cNvPr id="3" name="Freeform 3"/>
            <p:cNvSpPr/>
            <p:nvPr/>
          </p:nvSpPr>
          <p:spPr>
            <a:xfrm>
              <a:off x="25590" y="0"/>
              <a:ext cx="761620" cy="609600"/>
            </a:xfrm>
            <a:custGeom>
              <a:avLst/>
              <a:gdLst/>
              <a:ahLst/>
              <a:cxnLst/>
              <a:rect l="l" t="t" r="r" b="b"/>
              <a:pathLst>
                <a:path w="761620" h="609600">
                  <a:moveTo>
                    <a:pt x="269254" y="0"/>
                  </a:moveTo>
                  <a:lnTo>
                    <a:pt x="695566" y="0"/>
                  </a:lnTo>
                  <a:cubicBezTo>
                    <a:pt x="716799" y="0"/>
                    <a:pt x="736737" y="10207"/>
                    <a:pt x="749151" y="27431"/>
                  </a:cubicBezTo>
                  <a:cubicBezTo>
                    <a:pt x="761566" y="44656"/>
                    <a:pt x="764944" y="66798"/>
                    <a:pt x="758230" y="86941"/>
                  </a:cubicBezTo>
                  <a:lnTo>
                    <a:pt x="612990" y="522659"/>
                  </a:lnTo>
                  <a:cubicBezTo>
                    <a:pt x="595684" y="574579"/>
                    <a:pt x="547095" y="609600"/>
                    <a:pt x="492366" y="609600"/>
                  </a:cubicBezTo>
                  <a:lnTo>
                    <a:pt x="66054" y="609600"/>
                  </a:lnTo>
                  <a:cubicBezTo>
                    <a:pt x="44821" y="609600"/>
                    <a:pt x="24883" y="599393"/>
                    <a:pt x="12469" y="582169"/>
                  </a:cubicBezTo>
                  <a:cubicBezTo>
                    <a:pt x="54" y="564944"/>
                    <a:pt x="-3324" y="542802"/>
                    <a:pt x="3390" y="522659"/>
                  </a:cubicBezTo>
                  <a:lnTo>
                    <a:pt x="148630" y="86941"/>
                  </a:lnTo>
                  <a:cubicBezTo>
                    <a:pt x="165936" y="35021"/>
                    <a:pt x="214525" y="0"/>
                    <a:pt x="269254" y="0"/>
                  </a:cubicBezTo>
                  <a:close/>
                </a:path>
              </a:pathLst>
            </a:custGeom>
            <a:solidFill>
              <a:srgbClr val="5B8C32"/>
            </a:solidFill>
          </p:spPr>
          <p:txBody>
            <a:bodyPr/>
            <a:lstStyle/>
            <a:p>
              <a:endParaRPr lang="en-GB"/>
            </a:p>
          </p:txBody>
        </p:sp>
        <p:sp>
          <p:nvSpPr>
            <p:cNvPr id="4" name="TextBox 4"/>
            <p:cNvSpPr txBox="1"/>
            <p:nvPr/>
          </p:nvSpPr>
          <p:spPr>
            <a:xfrm>
              <a:off x="101600" y="-38100"/>
              <a:ext cx="609600" cy="64770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5521940" y="7068502"/>
            <a:ext cx="6842760" cy="5132070"/>
            <a:chOff x="0" y="0"/>
            <a:chExt cx="812800" cy="609600"/>
          </a:xfrm>
        </p:grpSpPr>
        <p:sp>
          <p:nvSpPr>
            <p:cNvPr id="6" name="Freeform 6"/>
            <p:cNvSpPr/>
            <p:nvPr/>
          </p:nvSpPr>
          <p:spPr>
            <a:xfrm>
              <a:off x="25590" y="0"/>
              <a:ext cx="761620" cy="609600"/>
            </a:xfrm>
            <a:custGeom>
              <a:avLst/>
              <a:gdLst/>
              <a:ahLst/>
              <a:cxnLst/>
              <a:rect l="l" t="t" r="r" b="b"/>
              <a:pathLst>
                <a:path w="761620" h="609600">
                  <a:moveTo>
                    <a:pt x="269254" y="0"/>
                  </a:moveTo>
                  <a:lnTo>
                    <a:pt x="695566" y="0"/>
                  </a:lnTo>
                  <a:cubicBezTo>
                    <a:pt x="716799" y="0"/>
                    <a:pt x="736737" y="10207"/>
                    <a:pt x="749151" y="27431"/>
                  </a:cubicBezTo>
                  <a:cubicBezTo>
                    <a:pt x="761566" y="44656"/>
                    <a:pt x="764944" y="66798"/>
                    <a:pt x="758230" y="86941"/>
                  </a:cubicBezTo>
                  <a:lnTo>
                    <a:pt x="612990" y="522659"/>
                  </a:lnTo>
                  <a:cubicBezTo>
                    <a:pt x="595684" y="574579"/>
                    <a:pt x="547095" y="609600"/>
                    <a:pt x="492366" y="609600"/>
                  </a:cubicBezTo>
                  <a:lnTo>
                    <a:pt x="66054" y="609600"/>
                  </a:lnTo>
                  <a:cubicBezTo>
                    <a:pt x="44821" y="609600"/>
                    <a:pt x="24883" y="599393"/>
                    <a:pt x="12469" y="582169"/>
                  </a:cubicBezTo>
                  <a:cubicBezTo>
                    <a:pt x="54" y="564944"/>
                    <a:pt x="-3324" y="542802"/>
                    <a:pt x="3390" y="522659"/>
                  </a:cubicBezTo>
                  <a:lnTo>
                    <a:pt x="148630" y="86941"/>
                  </a:lnTo>
                  <a:cubicBezTo>
                    <a:pt x="165936" y="35021"/>
                    <a:pt x="214525" y="0"/>
                    <a:pt x="269254" y="0"/>
                  </a:cubicBezTo>
                  <a:close/>
                </a:path>
              </a:pathLst>
            </a:custGeom>
            <a:solidFill>
              <a:srgbClr val="7EBD4A"/>
            </a:solidFill>
          </p:spPr>
          <p:txBody>
            <a:bodyPr/>
            <a:lstStyle/>
            <a:p>
              <a:endParaRPr lang="en-GB"/>
            </a:p>
          </p:txBody>
        </p:sp>
        <p:sp>
          <p:nvSpPr>
            <p:cNvPr id="7" name="TextBox 7"/>
            <p:cNvSpPr txBox="1"/>
            <p:nvPr/>
          </p:nvSpPr>
          <p:spPr>
            <a:xfrm>
              <a:off x="101600" y="-38100"/>
              <a:ext cx="609600" cy="647700"/>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2105702" y="-4341495"/>
            <a:ext cx="6842760" cy="5132070"/>
            <a:chOff x="0" y="0"/>
            <a:chExt cx="812800" cy="609600"/>
          </a:xfrm>
        </p:grpSpPr>
        <p:sp>
          <p:nvSpPr>
            <p:cNvPr id="9" name="Freeform 9"/>
            <p:cNvSpPr/>
            <p:nvPr/>
          </p:nvSpPr>
          <p:spPr>
            <a:xfrm>
              <a:off x="10742" y="0"/>
              <a:ext cx="791317" cy="609600"/>
            </a:xfrm>
            <a:custGeom>
              <a:avLst/>
              <a:gdLst/>
              <a:ahLst/>
              <a:cxnLst/>
              <a:rect l="l" t="t" r="r" b="b"/>
              <a:pathLst>
                <a:path w="791317" h="609600">
                  <a:moveTo>
                    <a:pt x="230926" y="0"/>
                  </a:moveTo>
                  <a:lnTo>
                    <a:pt x="763590" y="0"/>
                  </a:lnTo>
                  <a:cubicBezTo>
                    <a:pt x="772503" y="0"/>
                    <a:pt x="780872" y="4284"/>
                    <a:pt x="786083" y="11514"/>
                  </a:cubicBezTo>
                  <a:cubicBezTo>
                    <a:pt x="791294" y="18744"/>
                    <a:pt x="792712" y="28039"/>
                    <a:pt x="789893" y="36494"/>
                  </a:cubicBezTo>
                  <a:lnTo>
                    <a:pt x="611023" y="573106"/>
                  </a:lnTo>
                  <a:cubicBezTo>
                    <a:pt x="603758" y="594900"/>
                    <a:pt x="583363" y="609600"/>
                    <a:pt x="560390" y="609600"/>
                  </a:cubicBezTo>
                  <a:lnTo>
                    <a:pt x="27726" y="609600"/>
                  </a:lnTo>
                  <a:cubicBezTo>
                    <a:pt x="18813" y="609600"/>
                    <a:pt x="10444" y="605316"/>
                    <a:pt x="5233" y="598086"/>
                  </a:cubicBezTo>
                  <a:cubicBezTo>
                    <a:pt x="22" y="590856"/>
                    <a:pt x="-1396" y="581561"/>
                    <a:pt x="1423" y="573106"/>
                  </a:cubicBezTo>
                  <a:lnTo>
                    <a:pt x="180293" y="36494"/>
                  </a:lnTo>
                  <a:cubicBezTo>
                    <a:pt x="187558" y="14700"/>
                    <a:pt x="207953" y="0"/>
                    <a:pt x="230926" y="0"/>
                  </a:cubicBezTo>
                  <a:close/>
                </a:path>
              </a:pathLst>
            </a:custGeom>
            <a:solidFill>
              <a:srgbClr val="7EBD4A"/>
            </a:solidFill>
          </p:spPr>
          <p:txBody>
            <a:bodyPr/>
            <a:lstStyle/>
            <a:p>
              <a:endParaRPr lang="en-GB"/>
            </a:p>
          </p:txBody>
        </p:sp>
        <p:sp>
          <p:nvSpPr>
            <p:cNvPr id="10" name="TextBox 10"/>
            <p:cNvSpPr txBox="1"/>
            <p:nvPr/>
          </p:nvSpPr>
          <p:spPr>
            <a:xfrm>
              <a:off x="101600" y="-38100"/>
              <a:ext cx="609600" cy="647700"/>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9320154" y="9634537"/>
            <a:ext cx="6842760" cy="5132070"/>
            <a:chOff x="0" y="0"/>
            <a:chExt cx="812800" cy="609600"/>
          </a:xfrm>
        </p:grpSpPr>
        <p:sp>
          <p:nvSpPr>
            <p:cNvPr id="12" name="Freeform 12"/>
            <p:cNvSpPr/>
            <p:nvPr/>
          </p:nvSpPr>
          <p:spPr>
            <a:xfrm>
              <a:off x="10742" y="0"/>
              <a:ext cx="791317" cy="609600"/>
            </a:xfrm>
            <a:custGeom>
              <a:avLst/>
              <a:gdLst/>
              <a:ahLst/>
              <a:cxnLst/>
              <a:rect l="l" t="t" r="r" b="b"/>
              <a:pathLst>
                <a:path w="791317" h="609600">
                  <a:moveTo>
                    <a:pt x="230926" y="0"/>
                  </a:moveTo>
                  <a:lnTo>
                    <a:pt x="763590" y="0"/>
                  </a:lnTo>
                  <a:cubicBezTo>
                    <a:pt x="772503" y="0"/>
                    <a:pt x="780872" y="4284"/>
                    <a:pt x="786083" y="11514"/>
                  </a:cubicBezTo>
                  <a:cubicBezTo>
                    <a:pt x="791294" y="18744"/>
                    <a:pt x="792712" y="28039"/>
                    <a:pt x="789893" y="36494"/>
                  </a:cubicBezTo>
                  <a:lnTo>
                    <a:pt x="611023" y="573106"/>
                  </a:lnTo>
                  <a:cubicBezTo>
                    <a:pt x="603758" y="594900"/>
                    <a:pt x="583363" y="609600"/>
                    <a:pt x="560390" y="609600"/>
                  </a:cubicBezTo>
                  <a:lnTo>
                    <a:pt x="27726" y="609600"/>
                  </a:lnTo>
                  <a:cubicBezTo>
                    <a:pt x="18813" y="609600"/>
                    <a:pt x="10444" y="605316"/>
                    <a:pt x="5233" y="598086"/>
                  </a:cubicBezTo>
                  <a:cubicBezTo>
                    <a:pt x="22" y="590856"/>
                    <a:pt x="-1396" y="581561"/>
                    <a:pt x="1423" y="573106"/>
                  </a:cubicBezTo>
                  <a:lnTo>
                    <a:pt x="180293" y="36494"/>
                  </a:lnTo>
                  <a:cubicBezTo>
                    <a:pt x="187558" y="14700"/>
                    <a:pt x="207953" y="0"/>
                    <a:pt x="230926" y="0"/>
                  </a:cubicBezTo>
                  <a:close/>
                </a:path>
              </a:pathLst>
            </a:custGeom>
            <a:solidFill>
              <a:srgbClr val="5B8C32"/>
            </a:solidFill>
          </p:spPr>
          <p:txBody>
            <a:bodyPr/>
            <a:lstStyle/>
            <a:p>
              <a:endParaRPr lang="en-GB"/>
            </a:p>
          </p:txBody>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spcBef>
                  <a:spcPct val="0"/>
                </a:spcBef>
              </a:pPr>
              <a:endParaRPr/>
            </a:p>
          </p:txBody>
        </p:sp>
      </p:grpSp>
      <p:sp>
        <p:nvSpPr>
          <p:cNvPr id="14" name="AutoShape 14"/>
          <p:cNvSpPr/>
          <p:nvPr/>
        </p:nvSpPr>
        <p:spPr>
          <a:xfrm>
            <a:off x="9320154" y="771525"/>
            <a:ext cx="6492240" cy="0"/>
          </a:xfrm>
          <a:prstGeom prst="line">
            <a:avLst/>
          </a:prstGeom>
          <a:ln w="38100" cap="flat">
            <a:solidFill>
              <a:srgbClr val="7EBD4A"/>
            </a:solidFill>
            <a:prstDash val="solid"/>
            <a:headEnd type="none" w="sm" len="sm"/>
            <a:tailEnd type="none" w="sm" len="sm"/>
          </a:ln>
        </p:spPr>
        <p:txBody>
          <a:bodyPr/>
          <a:lstStyle/>
          <a:p>
            <a:endParaRPr lang="en-GB"/>
          </a:p>
        </p:txBody>
      </p:sp>
      <p:sp>
        <p:nvSpPr>
          <p:cNvPr id="15" name="AutoShape 15"/>
          <p:cNvSpPr/>
          <p:nvPr/>
        </p:nvSpPr>
        <p:spPr>
          <a:xfrm>
            <a:off x="5688146" y="9653588"/>
            <a:ext cx="4966461" cy="0"/>
          </a:xfrm>
          <a:prstGeom prst="line">
            <a:avLst/>
          </a:prstGeom>
          <a:ln w="38100" cap="flat">
            <a:solidFill>
              <a:srgbClr val="7EBD4A"/>
            </a:solidFill>
            <a:prstDash val="solid"/>
            <a:headEnd type="none" w="sm" len="sm"/>
            <a:tailEnd type="none" w="sm" len="sm"/>
          </a:ln>
        </p:spPr>
        <p:txBody>
          <a:bodyPr/>
          <a:lstStyle/>
          <a:p>
            <a:endParaRPr lang="en-GB"/>
          </a:p>
        </p:txBody>
      </p:sp>
      <p:sp>
        <p:nvSpPr>
          <p:cNvPr id="16" name="Freeform 16"/>
          <p:cNvSpPr/>
          <p:nvPr/>
        </p:nvSpPr>
        <p:spPr>
          <a:xfrm>
            <a:off x="0" y="9253601"/>
            <a:ext cx="3627736" cy="1033399"/>
          </a:xfrm>
          <a:custGeom>
            <a:avLst/>
            <a:gdLst/>
            <a:ahLst/>
            <a:cxnLst/>
            <a:rect l="l" t="t" r="r" b="b"/>
            <a:pathLst>
              <a:path w="3627736" h="1033399">
                <a:moveTo>
                  <a:pt x="0" y="0"/>
                </a:moveTo>
                <a:lnTo>
                  <a:pt x="3627736" y="0"/>
                </a:lnTo>
                <a:lnTo>
                  <a:pt x="3627736" y="1033399"/>
                </a:lnTo>
                <a:lnTo>
                  <a:pt x="0" y="103339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17" name="Freeform 17"/>
          <p:cNvSpPr/>
          <p:nvPr/>
        </p:nvSpPr>
        <p:spPr>
          <a:xfrm>
            <a:off x="1813868" y="2984330"/>
            <a:ext cx="3726157" cy="4595037"/>
          </a:xfrm>
          <a:custGeom>
            <a:avLst/>
            <a:gdLst/>
            <a:ahLst/>
            <a:cxnLst/>
            <a:rect l="l" t="t" r="r" b="b"/>
            <a:pathLst>
              <a:path w="3726157" h="4595037">
                <a:moveTo>
                  <a:pt x="0" y="0"/>
                </a:moveTo>
                <a:lnTo>
                  <a:pt x="3726157" y="0"/>
                </a:lnTo>
                <a:lnTo>
                  <a:pt x="3726157" y="4595037"/>
                </a:lnTo>
                <a:lnTo>
                  <a:pt x="0" y="4595037"/>
                </a:lnTo>
                <a:lnTo>
                  <a:pt x="0" y="0"/>
                </a:lnTo>
                <a:close/>
              </a:path>
            </a:pathLst>
          </a:custGeom>
          <a:blipFill>
            <a:blip r:embed="rId3"/>
            <a:stretch>
              <a:fillRect/>
            </a:stretch>
          </a:blipFill>
        </p:spPr>
        <p:txBody>
          <a:bodyPr/>
          <a:lstStyle/>
          <a:p>
            <a:endParaRPr lang="en-GB"/>
          </a:p>
        </p:txBody>
      </p:sp>
      <p:sp>
        <p:nvSpPr>
          <p:cNvPr id="18" name="TextBox 18"/>
          <p:cNvSpPr txBox="1"/>
          <p:nvPr/>
        </p:nvSpPr>
        <p:spPr>
          <a:xfrm>
            <a:off x="6446752" y="3278682"/>
            <a:ext cx="11919847" cy="6263640"/>
          </a:xfrm>
          <a:prstGeom prst="rect">
            <a:avLst/>
          </a:prstGeom>
        </p:spPr>
        <p:txBody>
          <a:bodyPr lIns="0" tIns="0" rIns="0" bIns="0" rtlCol="0" anchor="t">
            <a:spAutoFit/>
          </a:bodyPr>
          <a:lstStyle/>
          <a:p>
            <a:pPr marL="518160" lvl="1" indent="-259080" algn="l">
              <a:lnSpc>
                <a:spcPts val="3359"/>
              </a:lnSpc>
              <a:buFont typeface="Arial"/>
              <a:buChar char="•"/>
            </a:pPr>
            <a:r>
              <a:rPr lang="en-US" sz="2400">
                <a:solidFill>
                  <a:srgbClr val="3D611F"/>
                </a:solidFill>
                <a:latin typeface="Heebo"/>
                <a:ea typeface="Heebo"/>
                <a:cs typeface="Heebo"/>
                <a:sym typeface="Heebo"/>
              </a:rPr>
              <a:t>Asking consent – explicit in each consultation</a:t>
            </a:r>
          </a:p>
          <a:p>
            <a:pPr algn="l">
              <a:lnSpc>
                <a:spcPts val="3359"/>
              </a:lnSpc>
            </a:pPr>
            <a:r>
              <a:rPr lang="en-US" sz="2400">
                <a:solidFill>
                  <a:srgbClr val="3D611F"/>
                </a:solidFill>
                <a:latin typeface="Heebo"/>
                <a:ea typeface="Heebo"/>
                <a:cs typeface="Heebo"/>
                <a:sym typeface="Heebo"/>
              </a:rPr>
              <a:t>       Template on SystmOne for clinicians to record consent</a:t>
            </a:r>
          </a:p>
          <a:p>
            <a:pPr algn="l">
              <a:lnSpc>
                <a:spcPts val="3359"/>
              </a:lnSpc>
            </a:pPr>
            <a:r>
              <a:rPr lang="en-US" sz="2400">
                <a:solidFill>
                  <a:srgbClr val="3D611F"/>
                </a:solidFill>
                <a:latin typeface="Heebo"/>
                <a:ea typeface="Heebo"/>
                <a:cs typeface="Heebo"/>
                <a:sym typeface="Heebo"/>
              </a:rPr>
              <a:t>       (now replaced with internal Heidi process)</a:t>
            </a:r>
          </a:p>
          <a:p>
            <a:pPr algn="l">
              <a:lnSpc>
                <a:spcPts val="3359"/>
              </a:lnSpc>
            </a:pPr>
            <a:endParaRPr lang="en-US" sz="2400">
              <a:solidFill>
                <a:srgbClr val="3D611F"/>
              </a:solidFill>
              <a:latin typeface="Heebo"/>
              <a:ea typeface="Heebo"/>
              <a:cs typeface="Heebo"/>
              <a:sym typeface="Heebo"/>
            </a:endParaRPr>
          </a:p>
          <a:p>
            <a:pPr marL="518160" lvl="1" indent="-259080" algn="l">
              <a:lnSpc>
                <a:spcPts val="3359"/>
              </a:lnSpc>
              <a:buFont typeface="Arial"/>
              <a:buChar char="•"/>
            </a:pPr>
            <a:r>
              <a:rPr lang="en-US" sz="2400">
                <a:solidFill>
                  <a:srgbClr val="3D611F"/>
                </a:solidFill>
                <a:latin typeface="Heebo"/>
                <a:ea typeface="Heebo"/>
                <a:cs typeface="Heebo"/>
                <a:sym typeface="Heebo"/>
              </a:rPr>
              <a:t>You must review the notes before saving in the record for accuracy</a:t>
            </a:r>
          </a:p>
          <a:p>
            <a:pPr algn="l">
              <a:lnSpc>
                <a:spcPts val="3359"/>
              </a:lnSpc>
            </a:pPr>
            <a:r>
              <a:rPr lang="en-US" sz="2400">
                <a:solidFill>
                  <a:srgbClr val="3D611F"/>
                </a:solidFill>
                <a:latin typeface="Heebo"/>
                <a:ea typeface="Heebo"/>
                <a:cs typeface="Heebo"/>
                <a:sym typeface="Heebo"/>
              </a:rPr>
              <a:t>       Observations/diagnoses/etc must be read coded manually</a:t>
            </a:r>
          </a:p>
          <a:p>
            <a:pPr algn="l">
              <a:lnSpc>
                <a:spcPts val="3359"/>
              </a:lnSpc>
            </a:pPr>
            <a:endParaRPr lang="en-US" sz="2400">
              <a:solidFill>
                <a:srgbClr val="3D611F"/>
              </a:solidFill>
              <a:latin typeface="Heebo"/>
              <a:ea typeface="Heebo"/>
              <a:cs typeface="Heebo"/>
              <a:sym typeface="Heebo"/>
            </a:endParaRPr>
          </a:p>
          <a:p>
            <a:pPr marL="518160" lvl="1" indent="-259080" algn="l">
              <a:lnSpc>
                <a:spcPts val="3359"/>
              </a:lnSpc>
              <a:buFont typeface="Arial"/>
              <a:buChar char="•"/>
            </a:pPr>
            <a:r>
              <a:rPr lang="en-US" sz="2400">
                <a:solidFill>
                  <a:srgbClr val="3D611F"/>
                </a:solidFill>
                <a:latin typeface="Heebo"/>
                <a:ea typeface="Heebo"/>
                <a:cs typeface="Heebo"/>
                <a:sym typeface="Heebo"/>
              </a:rPr>
              <a:t>It doesn’t work for everyone</a:t>
            </a:r>
          </a:p>
          <a:p>
            <a:pPr algn="l">
              <a:lnSpc>
                <a:spcPts val="3359"/>
              </a:lnSpc>
            </a:pPr>
            <a:r>
              <a:rPr lang="en-US" sz="2400">
                <a:solidFill>
                  <a:srgbClr val="3D611F"/>
                </a:solidFill>
                <a:latin typeface="Heebo"/>
                <a:ea typeface="Heebo"/>
                <a:cs typeface="Heebo"/>
                <a:sym typeface="Heebo"/>
              </a:rPr>
              <a:t>       Some don’t like it</a:t>
            </a:r>
          </a:p>
          <a:p>
            <a:pPr algn="l">
              <a:lnSpc>
                <a:spcPts val="3359"/>
              </a:lnSpc>
            </a:pPr>
            <a:r>
              <a:rPr lang="en-US" sz="2400">
                <a:solidFill>
                  <a:srgbClr val="3D611F"/>
                </a:solidFill>
                <a:latin typeface="Heebo"/>
                <a:ea typeface="Heebo"/>
                <a:cs typeface="Heebo"/>
                <a:sym typeface="Heebo"/>
              </a:rPr>
              <a:t>       It doesn’t work in appointment that heavily utilise clinical templates</a:t>
            </a:r>
          </a:p>
          <a:p>
            <a:pPr algn="l">
              <a:lnSpc>
                <a:spcPts val="3359"/>
              </a:lnSpc>
            </a:pPr>
            <a:endParaRPr lang="en-US" sz="2400">
              <a:solidFill>
                <a:srgbClr val="3D611F"/>
              </a:solidFill>
              <a:latin typeface="Heebo"/>
              <a:ea typeface="Heebo"/>
              <a:cs typeface="Heebo"/>
              <a:sym typeface="Heebo"/>
            </a:endParaRPr>
          </a:p>
          <a:p>
            <a:pPr algn="l">
              <a:lnSpc>
                <a:spcPts val="3359"/>
              </a:lnSpc>
            </a:pPr>
            <a:endParaRPr lang="en-US" sz="2400">
              <a:solidFill>
                <a:srgbClr val="3D611F"/>
              </a:solidFill>
              <a:latin typeface="Heebo"/>
              <a:ea typeface="Heebo"/>
              <a:cs typeface="Heebo"/>
              <a:sym typeface="Heebo"/>
            </a:endParaRPr>
          </a:p>
          <a:p>
            <a:pPr algn="l">
              <a:lnSpc>
                <a:spcPts val="3359"/>
              </a:lnSpc>
            </a:pPr>
            <a:endParaRPr lang="en-US" sz="2400">
              <a:solidFill>
                <a:srgbClr val="3D611F"/>
              </a:solidFill>
              <a:latin typeface="Heebo"/>
              <a:ea typeface="Heebo"/>
              <a:cs typeface="Heebo"/>
              <a:sym typeface="Heebo"/>
            </a:endParaRPr>
          </a:p>
          <a:p>
            <a:pPr algn="l">
              <a:lnSpc>
                <a:spcPts val="3359"/>
              </a:lnSpc>
            </a:pPr>
            <a:endParaRPr lang="en-US" sz="2400">
              <a:solidFill>
                <a:srgbClr val="3D611F"/>
              </a:solidFill>
              <a:latin typeface="Heebo"/>
              <a:ea typeface="Heebo"/>
              <a:cs typeface="Heebo"/>
              <a:sym typeface="Heebo"/>
            </a:endParaRPr>
          </a:p>
          <a:p>
            <a:pPr algn="just">
              <a:lnSpc>
                <a:spcPts val="3359"/>
              </a:lnSpc>
            </a:pPr>
            <a:endParaRPr lang="en-US" sz="2400">
              <a:solidFill>
                <a:srgbClr val="3D611F"/>
              </a:solidFill>
              <a:latin typeface="Heebo"/>
              <a:ea typeface="Heebo"/>
              <a:cs typeface="Heebo"/>
              <a:sym typeface="Heebo"/>
            </a:endParaRPr>
          </a:p>
        </p:txBody>
      </p:sp>
      <p:sp>
        <p:nvSpPr>
          <p:cNvPr id="19" name="TextBox 19"/>
          <p:cNvSpPr txBox="1"/>
          <p:nvPr/>
        </p:nvSpPr>
        <p:spPr>
          <a:xfrm>
            <a:off x="6446752" y="2130255"/>
            <a:ext cx="9365642" cy="854075"/>
          </a:xfrm>
          <a:prstGeom prst="rect">
            <a:avLst/>
          </a:prstGeom>
        </p:spPr>
        <p:txBody>
          <a:bodyPr lIns="0" tIns="0" rIns="0" bIns="0" rtlCol="0" anchor="t">
            <a:spAutoFit/>
          </a:bodyPr>
          <a:lstStyle/>
          <a:p>
            <a:pPr algn="l">
              <a:lnSpc>
                <a:spcPts val="7000"/>
              </a:lnSpc>
            </a:pPr>
            <a:r>
              <a:rPr lang="en-US" sz="5000" b="1">
                <a:solidFill>
                  <a:srgbClr val="3D611F"/>
                </a:solidFill>
                <a:latin typeface="Emmali Semi-Bold"/>
                <a:ea typeface="Emmali Semi-Bold"/>
                <a:cs typeface="Emmali Semi-Bold"/>
                <a:sym typeface="Emmali Semi-Bold"/>
              </a:rPr>
              <a:t>KEY LESSONS ALONG THE WAY</a:t>
            </a:r>
          </a:p>
        </p:txBody>
      </p:sp>
      <p:sp>
        <p:nvSpPr>
          <p:cNvPr id="20" name="TextBox 20"/>
          <p:cNvSpPr txBox="1"/>
          <p:nvPr/>
        </p:nvSpPr>
        <p:spPr>
          <a:xfrm>
            <a:off x="16162914" y="130772"/>
            <a:ext cx="1096386" cy="1186257"/>
          </a:xfrm>
          <a:prstGeom prst="rect">
            <a:avLst/>
          </a:prstGeom>
        </p:spPr>
        <p:txBody>
          <a:bodyPr lIns="0" tIns="0" rIns="0" bIns="0" rtlCol="0" anchor="t">
            <a:spAutoFit/>
          </a:bodyPr>
          <a:lstStyle/>
          <a:p>
            <a:pPr algn="ctr">
              <a:lnSpc>
                <a:spcPts val="9690"/>
              </a:lnSpc>
            </a:pPr>
            <a:r>
              <a:rPr lang="en-US" sz="6921" b="1">
                <a:solidFill>
                  <a:srgbClr val="3D611F">
                    <a:alpha val="25882"/>
                  </a:srgbClr>
                </a:solidFill>
                <a:latin typeface="Emmali Semi-Bold"/>
                <a:ea typeface="Emmali Semi-Bold"/>
                <a:cs typeface="Emmali Semi-Bold"/>
                <a:sym typeface="Emmali Semi-Bold"/>
              </a:rPr>
              <a:t>06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BE9E9"/>
        </a:solidFill>
        <a:effectLst/>
      </p:bgPr>
    </p:bg>
    <p:spTree>
      <p:nvGrpSpPr>
        <p:cNvPr id="1" name=""/>
        <p:cNvGrpSpPr/>
        <p:nvPr/>
      </p:nvGrpSpPr>
      <p:grpSpPr>
        <a:xfrm>
          <a:off x="0" y="0"/>
          <a:ext cx="0" cy="0"/>
          <a:chOff x="0" y="0"/>
          <a:chExt cx="0" cy="0"/>
        </a:xfrm>
      </p:grpSpPr>
      <p:grpSp>
        <p:nvGrpSpPr>
          <p:cNvPr id="2" name="Group 2"/>
          <p:cNvGrpSpPr/>
          <p:nvPr/>
        </p:nvGrpSpPr>
        <p:grpSpPr>
          <a:xfrm>
            <a:off x="-4132898" y="-1537335"/>
            <a:ext cx="6842760" cy="5132070"/>
            <a:chOff x="0" y="0"/>
            <a:chExt cx="812800" cy="609600"/>
          </a:xfrm>
        </p:grpSpPr>
        <p:sp>
          <p:nvSpPr>
            <p:cNvPr id="3" name="Freeform 3"/>
            <p:cNvSpPr/>
            <p:nvPr/>
          </p:nvSpPr>
          <p:spPr>
            <a:xfrm>
              <a:off x="25590" y="0"/>
              <a:ext cx="761620" cy="609600"/>
            </a:xfrm>
            <a:custGeom>
              <a:avLst/>
              <a:gdLst/>
              <a:ahLst/>
              <a:cxnLst/>
              <a:rect l="l" t="t" r="r" b="b"/>
              <a:pathLst>
                <a:path w="761620" h="609600">
                  <a:moveTo>
                    <a:pt x="269254" y="0"/>
                  </a:moveTo>
                  <a:lnTo>
                    <a:pt x="695566" y="0"/>
                  </a:lnTo>
                  <a:cubicBezTo>
                    <a:pt x="716799" y="0"/>
                    <a:pt x="736737" y="10207"/>
                    <a:pt x="749151" y="27431"/>
                  </a:cubicBezTo>
                  <a:cubicBezTo>
                    <a:pt x="761566" y="44656"/>
                    <a:pt x="764944" y="66798"/>
                    <a:pt x="758230" y="86941"/>
                  </a:cubicBezTo>
                  <a:lnTo>
                    <a:pt x="612990" y="522659"/>
                  </a:lnTo>
                  <a:cubicBezTo>
                    <a:pt x="595684" y="574579"/>
                    <a:pt x="547095" y="609600"/>
                    <a:pt x="492366" y="609600"/>
                  </a:cubicBezTo>
                  <a:lnTo>
                    <a:pt x="66054" y="609600"/>
                  </a:lnTo>
                  <a:cubicBezTo>
                    <a:pt x="44821" y="609600"/>
                    <a:pt x="24883" y="599393"/>
                    <a:pt x="12469" y="582169"/>
                  </a:cubicBezTo>
                  <a:cubicBezTo>
                    <a:pt x="54" y="564944"/>
                    <a:pt x="-3324" y="542802"/>
                    <a:pt x="3390" y="522659"/>
                  </a:cubicBezTo>
                  <a:lnTo>
                    <a:pt x="148630" y="86941"/>
                  </a:lnTo>
                  <a:cubicBezTo>
                    <a:pt x="165936" y="35021"/>
                    <a:pt x="214525" y="0"/>
                    <a:pt x="269254" y="0"/>
                  </a:cubicBezTo>
                  <a:close/>
                </a:path>
              </a:pathLst>
            </a:custGeom>
            <a:solidFill>
              <a:srgbClr val="5B8C32"/>
            </a:solidFill>
          </p:spPr>
          <p:txBody>
            <a:bodyPr/>
            <a:lstStyle/>
            <a:p>
              <a:endParaRPr lang="en-GB"/>
            </a:p>
          </p:txBody>
        </p:sp>
        <p:sp>
          <p:nvSpPr>
            <p:cNvPr id="4" name="TextBox 4"/>
            <p:cNvSpPr txBox="1"/>
            <p:nvPr/>
          </p:nvSpPr>
          <p:spPr>
            <a:xfrm>
              <a:off x="101600" y="-38100"/>
              <a:ext cx="609600" cy="64770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5521940" y="7068502"/>
            <a:ext cx="6842760" cy="5132070"/>
            <a:chOff x="0" y="0"/>
            <a:chExt cx="812800" cy="609600"/>
          </a:xfrm>
        </p:grpSpPr>
        <p:sp>
          <p:nvSpPr>
            <p:cNvPr id="6" name="Freeform 6"/>
            <p:cNvSpPr/>
            <p:nvPr/>
          </p:nvSpPr>
          <p:spPr>
            <a:xfrm>
              <a:off x="25590" y="0"/>
              <a:ext cx="761620" cy="609600"/>
            </a:xfrm>
            <a:custGeom>
              <a:avLst/>
              <a:gdLst/>
              <a:ahLst/>
              <a:cxnLst/>
              <a:rect l="l" t="t" r="r" b="b"/>
              <a:pathLst>
                <a:path w="761620" h="609600">
                  <a:moveTo>
                    <a:pt x="269254" y="0"/>
                  </a:moveTo>
                  <a:lnTo>
                    <a:pt x="695566" y="0"/>
                  </a:lnTo>
                  <a:cubicBezTo>
                    <a:pt x="716799" y="0"/>
                    <a:pt x="736737" y="10207"/>
                    <a:pt x="749151" y="27431"/>
                  </a:cubicBezTo>
                  <a:cubicBezTo>
                    <a:pt x="761566" y="44656"/>
                    <a:pt x="764944" y="66798"/>
                    <a:pt x="758230" y="86941"/>
                  </a:cubicBezTo>
                  <a:lnTo>
                    <a:pt x="612990" y="522659"/>
                  </a:lnTo>
                  <a:cubicBezTo>
                    <a:pt x="595684" y="574579"/>
                    <a:pt x="547095" y="609600"/>
                    <a:pt x="492366" y="609600"/>
                  </a:cubicBezTo>
                  <a:lnTo>
                    <a:pt x="66054" y="609600"/>
                  </a:lnTo>
                  <a:cubicBezTo>
                    <a:pt x="44821" y="609600"/>
                    <a:pt x="24883" y="599393"/>
                    <a:pt x="12469" y="582169"/>
                  </a:cubicBezTo>
                  <a:cubicBezTo>
                    <a:pt x="54" y="564944"/>
                    <a:pt x="-3324" y="542802"/>
                    <a:pt x="3390" y="522659"/>
                  </a:cubicBezTo>
                  <a:lnTo>
                    <a:pt x="148630" y="86941"/>
                  </a:lnTo>
                  <a:cubicBezTo>
                    <a:pt x="165936" y="35021"/>
                    <a:pt x="214525" y="0"/>
                    <a:pt x="269254" y="0"/>
                  </a:cubicBezTo>
                  <a:close/>
                </a:path>
              </a:pathLst>
            </a:custGeom>
            <a:solidFill>
              <a:srgbClr val="7EBD4A"/>
            </a:solidFill>
          </p:spPr>
          <p:txBody>
            <a:bodyPr/>
            <a:lstStyle/>
            <a:p>
              <a:endParaRPr lang="en-GB"/>
            </a:p>
          </p:txBody>
        </p:sp>
        <p:sp>
          <p:nvSpPr>
            <p:cNvPr id="7" name="TextBox 7"/>
            <p:cNvSpPr txBox="1"/>
            <p:nvPr/>
          </p:nvSpPr>
          <p:spPr>
            <a:xfrm>
              <a:off x="101600" y="-38100"/>
              <a:ext cx="609600" cy="647700"/>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2105702" y="-4341495"/>
            <a:ext cx="6842760" cy="5132070"/>
            <a:chOff x="0" y="0"/>
            <a:chExt cx="812800" cy="609600"/>
          </a:xfrm>
        </p:grpSpPr>
        <p:sp>
          <p:nvSpPr>
            <p:cNvPr id="9" name="Freeform 9"/>
            <p:cNvSpPr/>
            <p:nvPr/>
          </p:nvSpPr>
          <p:spPr>
            <a:xfrm>
              <a:off x="10742" y="0"/>
              <a:ext cx="791317" cy="609600"/>
            </a:xfrm>
            <a:custGeom>
              <a:avLst/>
              <a:gdLst/>
              <a:ahLst/>
              <a:cxnLst/>
              <a:rect l="l" t="t" r="r" b="b"/>
              <a:pathLst>
                <a:path w="791317" h="609600">
                  <a:moveTo>
                    <a:pt x="230926" y="0"/>
                  </a:moveTo>
                  <a:lnTo>
                    <a:pt x="763590" y="0"/>
                  </a:lnTo>
                  <a:cubicBezTo>
                    <a:pt x="772503" y="0"/>
                    <a:pt x="780872" y="4284"/>
                    <a:pt x="786083" y="11514"/>
                  </a:cubicBezTo>
                  <a:cubicBezTo>
                    <a:pt x="791294" y="18744"/>
                    <a:pt x="792712" y="28039"/>
                    <a:pt x="789893" y="36494"/>
                  </a:cubicBezTo>
                  <a:lnTo>
                    <a:pt x="611023" y="573106"/>
                  </a:lnTo>
                  <a:cubicBezTo>
                    <a:pt x="603758" y="594900"/>
                    <a:pt x="583363" y="609600"/>
                    <a:pt x="560390" y="609600"/>
                  </a:cubicBezTo>
                  <a:lnTo>
                    <a:pt x="27726" y="609600"/>
                  </a:lnTo>
                  <a:cubicBezTo>
                    <a:pt x="18813" y="609600"/>
                    <a:pt x="10444" y="605316"/>
                    <a:pt x="5233" y="598086"/>
                  </a:cubicBezTo>
                  <a:cubicBezTo>
                    <a:pt x="22" y="590856"/>
                    <a:pt x="-1396" y="581561"/>
                    <a:pt x="1423" y="573106"/>
                  </a:cubicBezTo>
                  <a:lnTo>
                    <a:pt x="180293" y="36494"/>
                  </a:lnTo>
                  <a:cubicBezTo>
                    <a:pt x="187558" y="14700"/>
                    <a:pt x="207953" y="0"/>
                    <a:pt x="230926" y="0"/>
                  </a:cubicBezTo>
                  <a:close/>
                </a:path>
              </a:pathLst>
            </a:custGeom>
            <a:solidFill>
              <a:srgbClr val="7EBD4A"/>
            </a:solidFill>
          </p:spPr>
          <p:txBody>
            <a:bodyPr/>
            <a:lstStyle/>
            <a:p>
              <a:endParaRPr lang="en-GB"/>
            </a:p>
          </p:txBody>
        </p:sp>
        <p:sp>
          <p:nvSpPr>
            <p:cNvPr id="10" name="TextBox 10"/>
            <p:cNvSpPr txBox="1"/>
            <p:nvPr/>
          </p:nvSpPr>
          <p:spPr>
            <a:xfrm>
              <a:off x="101600" y="-38100"/>
              <a:ext cx="609600" cy="647700"/>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9320154" y="9634537"/>
            <a:ext cx="6842760" cy="5132070"/>
            <a:chOff x="0" y="0"/>
            <a:chExt cx="812800" cy="609600"/>
          </a:xfrm>
        </p:grpSpPr>
        <p:sp>
          <p:nvSpPr>
            <p:cNvPr id="12" name="Freeform 12"/>
            <p:cNvSpPr/>
            <p:nvPr/>
          </p:nvSpPr>
          <p:spPr>
            <a:xfrm>
              <a:off x="10742" y="0"/>
              <a:ext cx="791317" cy="609600"/>
            </a:xfrm>
            <a:custGeom>
              <a:avLst/>
              <a:gdLst/>
              <a:ahLst/>
              <a:cxnLst/>
              <a:rect l="l" t="t" r="r" b="b"/>
              <a:pathLst>
                <a:path w="791317" h="609600">
                  <a:moveTo>
                    <a:pt x="230926" y="0"/>
                  </a:moveTo>
                  <a:lnTo>
                    <a:pt x="763590" y="0"/>
                  </a:lnTo>
                  <a:cubicBezTo>
                    <a:pt x="772503" y="0"/>
                    <a:pt x="780872" y="4284"/>
                    <a:pt x="786083" y="11514"/>
                  </a:cubicBezTo>
                  <a:cubicBezTo>
                    <a:pt x="791294" y="18744"/>
                    <a:pt x="792712" y="28039"/>
                    <a:pt x="789893" y="36494"/>
                  </a:cubicBezTo>
                  <a:lnTo>
                    <a:pt x="611023" y="573106"/>
                  </a:lnTo>
                  <a:cubicBezTo>
                    <a:pt x="603758" y="594900"/>
                    <a:pt x="583363" y="609600"/>
                    <a:pt x="560390" y="609600"/>
                  </a:cubicBezTo>
                  <a:lnTo>
                    <a:pt x="27726" y="609600"/>
                  </a:lnTo>
                  <a:cubicBezTo>
                    <a:pt x="18813" y="609600"/>
                    <a:pt x="10444" y="605316"/>
                    <a:pt x="5233" y="598086"/>
                  </a:cubicBezTo>
                  <a:cubicBezTo>
                    <a:pt x="22" y="590856"/>
                    <a:pt x="-1396" y="581561"/>
                    <a:pt x="1423" y="573106"/>
                  </a:cubicBezTo>
                  <a:lnTo>
                    <a:pt x="180293" y="36494"/>
                  </a:lnTo>
                  <a:cubicBezTo>
                    <a:pt x="187558" y="14700"/>
                    <a:pt x="207953" y="0"/>
                    <a:pt x="230926" y="0"/>
                  </a:cubicBezTo>
                  <a:close/>
                </a:path>
              </a:pathLst>
            </a:custGeom>
            <a:solidFill>
              <a:srgbClr val="5B8C32"/>
            </a:solidFill>
          </p:spPr>
          <p:txBody>
            <a:bodyPr/>
            <a:lstStyle/>
            <a:p>
              <a:endParaRPr lang="en-GB"/>
            </a:p>
          </p:txBody>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spcBef>
                  <a:spcPct val="0"/>
                </a:spcBef>
              </a:pPr>
              <a:endParaRPr/>
            </a:p>
          </p:txBody>
        </p:sp>
      </p:grpSp>
      <p:sp>
        <p:nvSpPr>
          <p:cNvPr id="14" name="AutoShape 14"/>
          <p:cNvSpPr/>
          <p:nvPr/>
        </p:nvSpPr>
        <p:spPr>
          <a:xfrm>
            <a:off x="9320154" y="771525"/>
            <a:ext cx="6492240" cy="0"/>
          </a:xfrm>
          <a:prstGeom prst="line">
            <a:avLst/>
          </a:prstGeom>
          <a:ln w="38100" cap="flat">
            <a:solidFill>
              <a:srgbClr val="7EBD4A"/>
            </a:solidFill>
            <a:prstDash val="solid"/>
            <a:headEnd type="none" w="sm" len="sm"/>
            <a:tailEnd type="none" w="sm" len="sm"/>
          </a:ln>
        </p:spPr>
        <p:txBody>
          <a:bodyPr/>
          <a:lstStyle/>
          <a:p>
            <a:endParaRPr lang="en-GB"/>
          </a:p>
        </p:txBody>
      </p:sp>
      <p:sp>
        <p:nvSpPr>
          <p:cNvPr id="15" name="AutoShape 15"/>
          <p:cNvSpPr/>
          <p:nvPr/>
        </p:nvSpPr>
        <p:spPr>
          <a:xfrm>
            <a:off x="5688146" y="9653588"/>
            <a:ext cx="4966461" cy="0"/>
          </a:xfrm>
          <a:prstGeom prst="line">
            <a:avLst/>
          </a:prstGeom>
          <a:ln w="38100" cap="flat">
            <a:solidFill>
              <a:srgbClr val="7EBD4A"/>
            </a:solidFill>
            <a:prstDash val="solid"/>
            <a:headEnd type="none" w="sm" len="sm"/>
            <a:tailEnd type="none" w="sm" len="sm"/>
          </a:ln>
        </p:spPr>
        <p:txBody>
          <a:bodyPr/>
          <a:lstStyle/>
          <a:p>
            <a:endParaRPr lang="en-GB"/>
          </a:p>
        </p:txBody>
      </p:sp>
      <p:sp>
        <p:nvSpPr>
          <p:cNvPr id="16" name="Freeform 16"/>
          <p:cNvSpPr/>
          <p:nvPr/>
        </p:nvSpPr>
        <p:spPr>
          <a:xfrm>
            <a:off x="0" y="9253601"/>
            <a:ext cx="3627736" cy="1033399"/>
          </a:xfrm>
          <a:custGeom>
            <a:avLst/>
            <a:gdLst/>
            <a:ahLst/>
            <a:cxnLst/>
            <a:rect l="l" t="t" r="r" b="b"/>
            <a:pathLst>
              <a:path w="3627736" h="1033399">
                <a:moveTo>
                  <a:pt x="0" y="0"/>
                </a:moveTo>
                <a:lnTo>
                  <a:pt x="3627736" y="0"/>
                </a:lnTo>
                <a:lnTo>
                  <a:pt x="3627736" y="1033399"/>
                </a:lnTo>
                <a:lnTo>
                  <a:pt x="0" y="103339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17" name="Freeform 17"/>
          <p:cNvSpPr/>
          <p:nvPr/>
        </p:nvSpPr>
        <p:spPr>
          <a:xfrm>
            <a:off x="1813868" y="2984330"/>
            <a:ext cx="3726157" cy="4595037"/>
          </a:xfrm>
          <a:custGeom>
            <a:avLst/>
            <a:gdLst/>
            <a:ahLst/>
            <a:cxnLst/>
            <a:rect l="l" t="t" r="r" b="b"/>
            <a:pathLst>
              <a:path w="3726157" h="4595037">
                <a:moveTo>
                  <a:pt x="0" y="0"/>
                </a:moveTo>
                <a:lnTo>
                  <a:pt x="3726157" y="0"/>
                </a:lnTo>
                <a:lnTo>
                  <a:pt x="3726157" y="4595037"/>
                </a:lnTo>
                <a:lnTo>
                  <a:pt x="0" y="4595037"/>
                </a:lnTo>
                <a:lnTo>
                  <a:pt x="0" y="0"/>
                </a:lnTo>
                <a:close/>
              </a:path>
            </a:pathLst>
          </a:custGeom>
          <a:blipFill>
            <a:blip r:embed="rId3"/>
            <a:stretch>
              <a:fillRect/>
            </a:stretch>
          </a:blipFill>
        </p:spPr>
        <p:txBody>
          <a:bodyPr/>
          <a:lstStyle/>
          <a:p>
            <a:endParaRPr lang="en-GB"/>
          </a:p>
        </p:txBody>
      </p:sp>
      <p:sp>
        <p:nvSpPr>
          <p:cNvPr id="18" name="TextBox 18"/>
          <p:cNvSpPr txBox="1"/>
          <p:nvPr/>
        </p:nvSpPr>
        <p:spPr>
          <a:xfrm>
            <a:off x="6446752" y="3278682"/>
            <a:ext cx="11919847" cy="4168140"/>
          </a:xfrm>
          <a:prstGeom prst="rect">
            <a:avLst/>
          </a:prstGeom>
        </p:spPr>
        <p:txBody>
          <a:bodyPr lIns="0" tIns="0" rIns="0" bIns="0" rtlCol="0" anchor="t">
            <a:spAutoFit/>
          </a:bodyPr>
          <a:lstStyle/>
          <a:p>
            <a:pPr marL="518160" lvl="1" indent="-259080" algn="l">
              <a:lnSpc>
                <a:spcPts val="3359"/>
              </a:lnSpc>
              <a:buFont typeface="Arial"/>
              <a:buChar char="•"/>
            </a:pPr>
            <a:r>
              <a:rPr lang="en-US" sz="2400">
                <a:solidFill>
                  <a:srgbClr val="3D611F"/>
                </a:solidFill>
                <a:latin typeface="Heebo"/>
                <a:ea typeface="Heebo"/>
                <a:cs typeface="Heebo"/>
                <a:sym typeface="Heebo"/>
              </a:rPr>
              <a:t>It helps to develop a consultation template that matches your usual</a:t>
            </a:r>
          </a:p>
          <a:p>
            <a:pPr algn="l">
              <a:lnSpc>
                <a:spcPts val="3359"/>
              </a:lnSpc>
            </a:pPr>
            <a:r>
              <a:rPr lang="en-US" sz="2400">
                <a:solidFill>
                  <a:srgbClr val="3D611F"/>
                </a:solidFill>
                <a:latin typeface="Heebo"/>
                <a:ea typeface="Heebo"/>
                <a:cs typeface="Heebo"/>
                <a:sym typeface="Heebo"/>
              </a:rPr>
              <a:t>       note taking style.</a:t>
            </a:r>
          </a:p>
          <a:p>
            <a:pPr algn="l">
              <a:lnSpc>
                <a:spcPts val="3359"/>
              </a:lnSpc>
            </a:pPr>
            <a:endParaRPr lang="en-US" sz="2400">
              <a:solidFill>
                <a:srgbClr val="3D611F"/>
              </a:solidFill>
              <a:latin typeface="Heebo"/>
              <a:ea typeface="Heebo"/>
              <a:cs typeface="Heebo"/>
              <a:sym typeface="Heebo"/>
            </a:endParaRPr>
          </a:p>
          <a:p>
            <a:pPr marL="518160" lvl="1" indent="-259080" algn="l">
              <a:lnSpc>
                <a:spcPts val="3359"/>
              </a:lnSpc>
              <a:buFont typeface="Arial"/>
              <a:buChar char="•"/>
            </a:pPr>
            <a:r>
              <a:rPr lang="en-US" sz="2400">
                <a:solidFill>
                  <a:srgbClr val="3D611F"/>
                </a:solidFill>
                <a:latin typeface="Heebo"/>
                <a:ea typeface="Heebo"/>
                <a:cs typeface="Heebo"/>
                <a:sym typeface="Heebo"/>
              </a:rPr>
              <a:t>Remind people of the key learnings regularly along the way.</a:t>
            </a:r>
          </a:p>
          <a:p>
            <a:pPr algn="l">
              <a:lnSpc>
                <a:spcPts val="3359"/>
              </a:lnSpc>
            </a:pPr>
            <a:endParaRPr lang="en-US" sz="2400">
              <a:solidFill>
                <a:srgbClr val="3D611F"/>
              </a:solidFill>
              <a:latin typeface="Heebo"/>
              <a:ea typeface="Heebo"/>
              <a:cs typeface="Heebo"/>
              <a:sym typeface="Heebo"/>
            </a:endParaRPr>
          </a:p>
          <a:p>
            <a:pPr algn="l">
              <a:lnSpc>
                <a:spcPts val="3359"/>
              </a:lnSpc>
            </a:pPr>
            <a:endParaRPr lang="en-US" sz="2400">
              <a:solidFill>
                <a:srgbClr val="3D611F"/>
              </a:solidFill>
              <a:latin typeface="Heebo"/>
              <a:ea typeface="Heebo"/>
              <a:cs typeface="Heebo"/>
              <a:sym typeface="Heebo"/>
            </a:endParaRPr>
          </a:p>
          <a:p>
            <a:pPr algn="l">
              <a:lnSpc>
                <a:spcPts val="3359"/>
              </a:lnSpc>
            </a:pPr>
            <a:endParaRPr lang="en-US" sz="2400">
              <a:solidFill>
                <a:srgbClr val="3D611F"/>
              </a:solidFill>
              <a:latin typeface="Heebo"/>
              <a:ea typeface="Heebo"/>
              <a:cs typeface="Heebo"/>
              <a:sym typeface="Heebo"/>
            </a:endParaRPr>
          </a:p>
          <a:p>
            <a:pPr algn="l">
              <a:lnSpc>
                <a:spcPts val="3359"/>
              </a:lnSpc>
            </a:pPr>
            <a:endParaRPr lang="en-US" sz="2400">
              <a:solidFill>
                <a:srgbClr val="3D611F"/>
              </a:solidFill>
              <a:latin typeface="Heebo"/>
              <a:ea typeface="Heebo"/>
              <a:cs typeface="Heebo"/>
              <a:sym typeface="Heebo"/>
            </a:endParaRPr>
          </a:p>
          <a:p>
            <a:pPr algn="l">
              <a:lnSpc>
                <a:spcPts val="3359"/>
              </a:lnSpc>
            </a:pPr>
            <a:endParaRPr lang="en-US" sz="2400">
              <a:solidFill>
                <a:srgbClr val="3D611F"/>
              </a:solidFill>
              <a:latin typeface="Heebo"/>
              <a:ea typeface="Heebo"/>
              <a:cs typeface="Heebo"/>
              <a:sym typeface="Heebo"/>
            </a:endParaRPr>
          </a:p>
          <a:p>
            <a:pPr algn="just">
              <a:lnSpc>
                <a:spcPts val="3359"/>
              </a:lnSpc>
            </a:pPr>
            <a:endParaRPr lang="en-US" sz="2400">
              <a:solidFill>
                <a:srgbClr val="3D611F"/>
              </a:solidFill>
              <a:latin typeface="Heebo"/>
              <a:ea typeface="Heebo"/>
              <a:cs typeface="Heebo"/>
              <a:sym typeface="Heebo"/>
            </a:endParaRPr>
          </a:p>
        </p:txBody>
      </p:sp>
      <p:sp>
        <p:nvSpPr>
          <p:cNvPr id="19" name="TextBox 19"/>
          <p:cNvSpPr txBox="1"/>
          <p:nvPr/>
        </p:nvSpPr>
        <p:spPr>
          <a:xfrm>
            <a:off x="6446752" y="2130255"/>
            <a:ext cx="11540831" cy="854075"/>
          </a:xfrm>
          <a:prstGeom prst="rect">
            <a:avLst/>
          </a:prstGeom>
        </p:spPr>
        <p:txBody>
          <a:bodyPr lIns="0" tIns="0" rIns="0" bIns="0" rtlCol="0" anchor="t">
            <a:spAutoFit/>
          </a:bodyPr>
          <a:lstStyle/>
          <a:p>
            <a:pPr algn="l">
              <a:lnSpc>
                <a:spcPts val="7000"/>
              </a:lnSpc>
            </a:pPr>
            <a:r>
              <a:rPr lang="en-US" sz="5000" b="1">
                <a:solidFill>
                  <a:srgbClr val="3D611F"/>
                </a:solidFill>
                <a:latin typeface="Emmali Semi-Bold"/>
                <a:ea typeface="Emmali Semi-Bold"/>
                <a:cs typeface="Emmali Semi-Bold"/>
                <a:sym typeface="Emmali Semi-Bold"/>
              </a:rPr>
              <a:t>KEY LESSONS ALONG THE WAY (CONT.)</a:t>
            </a:r>
          </a:p>
        </p:txBody>
      </p:sp>
      <p:sp>
        <p:nvSpPr>
          <p:cNvPr id="20" name="TextBox 20"/>
          <p:cNvSpPr txBox="1"/>
          <p:nvPr/>
        </p:nvSpPr>
        <p:spPr>
          <a:xfrm>
            <a:off x="16162914" y="130772"/>
            <a:ext cx="1096386" cy="1186257"/>
          </a:xfrm>
          <a:prstGeom prst="rect">
            <a:avLst/>
          </a:prstGeom>
        </p:spPr>
        <p:txBody>
          <a:bodyPr lIns="0" tIns="0" rIns="0" bIns="0" rtlCol="0" anchor="t">
            <a:spAutoFit/>
          </a:bodyPr>
          <a:lstStyle/>
          <a:p>
            <a:pPr algn="ctr">
              <a:lnSpc>
                <a:spcPts val="9690"/>
              </a:lnSpc>
            </a:pPr>
            <a:r>
              <a:rPr lang="en-US" sz="6921" b="1">
                <a:solidFill>
                  <a:srgbClr val="3D611F">
                    <a:alpha val="25882"/>
                  </a:srgbClr>
                </a:solidFill>
                <a:latin typeface="Emmali Semi-Bold"/>
                <a:ea typeface="Emmali Semi-Bold"/>
                <a:cs typeface="Emmali Semi-Bold"/>
                <a:sym typeface="Emmali Semi-Bold"/>
              </a:rPr>
              <a:t>07</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B242BAA60942F4CA9FC20BE1EAFDE0C" ma:contentTypeVersion="11" ma:contentTypeDescription="Create a new document." ma:contentTypeScope="" ma:versionID="203cf38f6574334e9bd2fe8646fcb51c">
  <xsd:schema xmlns:xsd="http://www.w3.org/2001/XMLSchema" xmlns:xs="http://www.w3.org/2001/XMLSchema" xmlns:p="http://schemas.microsoft.com/office/2006/metadata/properties" xmlns:ns2="c4a97006-71aa-4240-9273-0cd224c512eb" xmlns:ns3="9affed5a-c3cc-45af-8d59-9333fb2dce62" targetNamespace="http://schemas.microsoft.com/office/2006/metadata/properties" ma:root="true" ma:fieldsID="9b49a3b1f287cf7e50fa2807832d66a2" ns2:_="" ns3:_="">
    <xsd:import namespace="c4a97006-71aa-4240-9273-0cd224c512eb"/>
    <xsd:import namespace="9affed5a-c3cc-45af-8d59-9333fb2dce6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4a97006-71aa-4240-9273-0cd224c512e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affed5a-c3cc-45af-8d59-9333fb2dce6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7da5c6b-d100-4003-9274-6523cbdee653}" ma:internalName="TaxCatchAll" ma:showField="CatchAllData" ma:web="9affed5a-c3cc-45af-8d59-9333fb2dce6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9affed5a-c3cc-45af-8d59-9333fb2dce62" xsi:nil="true"/>
    <lcf76f155ced4ddcb4097134ff3c332f xmlns="c4a97006-71aa-4240-9273-0cd224c512e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3D7B6C5-3331-453F-BA21-E0FFB79B84DA}">
  <ds:schemaRefs>
    <ds:schemaRef ds:uri="http://schemas.microsoft.com/sharepoint/v3/contenttype/forms"/>
  </ds:schemaRefs>
</ds:datastoreItem>
</file>

<file path=customXml/itemProps2.xml><?xml version="1.0" encoding="utf-8"?>
<ds:datastoreItem xmlns:ds="http://schemas.openxmlformats.org/officeDocument/2006/customXml" ds:itemID="{F939FF3F-8A0D-4E51-92E3-A6C428E2C876}"/>
</file>

<file path=customXml/itemProps3.xml><?xml version="1.0" encoding="utf-8"?>
<ds:datastoreItem xmlns:ds="http://schemas.openxmlformats.org/officeDocument/2006/customXml" ds:itemID="{FC6BF188-568A-4F67-8A2A-4ED27542A040}">
  <ds:schemaRefs>
    <ds:schemaRef ds:uri="http://schemas.microsoft.com/office/2006/metadata/properties"/>
    <ds:schemaRef ds:uri="http://schemas.microsoft.com/office/infopath/2007/PartnerControls"/>
    <ds:schemaRef ds:uri="0ba603e3-7c96-4145-9325-0828d37a00ac"/>
    <ds:schemaRef ds:uri="dd5d9ee5-559d-4e55-8b4a-7d752fe2096d"/>
  </ds:schemaRefs>
</ds:datastoreItem>
</file>

<file path=docProps/app.xml><?xml version="1.0" encoding="utf-8"?>
<Properties xmlns="http://schemas.openxmlformats.org/officeDocument/2006/extended-properties" xmlns:vt="http://schemas.openxmlformats.org/officeDocument/2006/docPropsVTypes">
  <TotalTime>1</TotalTime>
  <Words>1588</Words>
  <Application>Microsoft Office PowerPoint</Application>
  <PresentationFormat>Custom</PresentationFormat>
  <Paragraphs>173</Paragraphs>
  <Slides>13</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Emmali Semi-Bold</vt:lpstr>
      <vt:lpstr>Calibri</vt:lpstr>
      <vt:lpstr>Aptos Display</vt:lpstr>
      <vt:lpstr>Heebo</vt:lpstr>
      <vt:lpstr>Arial</vt:lpstr>
      <vt:lpstr>Aptos</vt:lpstr>
      <vt:lpstr>Office Theme</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Implementing Heidi</dc:title>
  <cp:lastModifiedBy>Kirstie Ingram</cp:lastModifiedBy>
  <cp:revision>2</cp:revision>
  <dcterms:created xsi:type="dcterms:W3CDTF">2006-08-16T00:00:00Z</dcterms:created>
  <dcterms:modified xsi:type="dcterms:W3CDTF">2026-05-21T11:20:31Z</dcterms:modified>
  <dc:identifier>DAHKFxddr58</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0x0101008B242BAA60942F4CA9FC20BE1EAFDE0C</vt:lpwstr>
  </property>
  <property fmtid="{D5CDD505-2E9C-101B-9397-08002B2CF9AE}" pid="3" name="MediaServiceImageTags">
    <vt:lpwstr/>
  </property>
</Properties>
</file>