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7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8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9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10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  <p:sldMasterId id="2147483667" r:id="rId5"/>
    <p:sldMasterId id="2147483678" r:id="rId6"/>
    <p:sldMasterId id="2147483683" r:id="rId7"/>
    <p:sldMasterId id="2147483652" r:id="rId8"/>
    <p:sldMasterId id="2147483696" r:id="rId9"/>
    <p:sldMasterId id="2147483698" r:id="rId10"/>
    <p:sldMasterId id="2147483706" r:id="rId11"/>
    <p:sldMasterId id="2147483709" r:id="rId12"/>
    <p:sldMasterId id="2147483722" r:id="rId13"/>
    <p:sldMasterId id="2147483730" r:id="rId14"/>
  </p:sldMasterIdLst>
  <p:notesMasterIdLst>
    <p:notesMasterId r:id="rId24"/>
  </p:notesMasterIdLst>
  <p:sldIdLst>
    <p:sldId id="258" r:id="rId15"/>
    <p:sldId id="2147482097" r:id="rId16"/>
    <p:sldId id="299" r:id="rId17"/>
    <p:sldId id="301" r:id="rId18"/>
    <p:sldId id="296" r:id="rId19"/>
    <p:sldId id="297" r:id="rId20"/>
    <p:sldId id="2147482105" r:id="rId21"/>
    <p:sldId id="305" r:id="rId22"/>
    <p:sldId id="30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D9B0224-CC40-746F-116D-21DEC0F10C94}" name="PLOWRIGHT, Jasmine (ALLIANCE FOR BETTER CARE CIC)" initials="PC" userId="S::jasmine.plowright@nhs.net::c033e481-56b3-4902-be48-1d8949f1e16a" providerId="AD"/>
  <p188:author id="{2CDEC7BD-8A62-FA35-B8D1-6B52733031EE}" name="TAMKIN, Kellie (ALLIANCE FOR BETTER CARE CIC)" initials="" userId="S::kellie.tamkin@nhs.net::0e9f2c1e-9f6b-4b98-81ed-3f62b673cde0" providerId="AD"/>
  <p188:author id="{334A32E7-6282-C141-CDBB-1D48CCC80F24}" name="SAUNDERS, Katherine (ALLIANCE FOR BETTER CARE CIC)" initials="" userId="S::katherine.saunders2@nhs.net::38d4b521-709b-40a2-b417-3d4e61ce63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56"/>
    <a:srgbClr val="01776B"/>
    <a:srgbClr val="C1E9E6"/>
    <a:srgbClr val="FFFFFF"/>
    <a:srgbClr val="78BE20"/>
    <a:srgbClr val="005296"/>
    <a:srgbClr val="0063B4"/>
    <a:srgbClr val="00A499"/>
    <a:srgbClr val="D5FEFF"/>
    <a:srgbClr val="E1F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744994-CD4D-8AC3-78E5-3089D3801A8C}" v="1" dt="2025-10-31T14:29:49.463"/>
    <p1510:client id="{ADEDF9D3-D482-480A-9E33-0C060B46BCAD}" v="74" dt="2025-10-29T16:54:12.5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5BB6DA-5A25-4055-9605-BE3E2CB1683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8856E4-50A7-4DD9-B41F-93F7A0472FEF}">
      <dgm:prSet custT="1"/>
      <dgm:spPr/>
      <dgm:t>
        <a:bodyPr/>
        <a:lstStyle/>
        <a:p>
          <a:r>
            <a:rPr lang="en-US" sz="2000" b="1"/>
            <a:t>Development of PCPC</a:t>
          </a:r>
          <a:endParaRPr lang="en-US" sz="2000"/>
        </a:p>
      </dgm:t>
    </dgm:pt>
    <dgm:pt modelId="{0F718316-9626-4746-9A04-9E663240DD6C}" type="parTrans" cxnId="{6D55CA6D-D8AA-4091-A8FA-FF4D528E303B}">
      <dgm:prSet/>
      <dgm:spPr/>
      <dgm:t>
        <a:bodyPr/>
        <a:lstStyle/>
        <a:p>
          <a:endParaRPr lang="en-US"/>
        </a:p>
      </dgm:t>
    </dgm:pt>
    <dgm:pt modelId="{4EE4799A-ADAB-4D25-A436-E60922498F50}" type="sibTrans" cxnId="{6D55CA6D-D8AA-4091-A8FA-FF4D528E303B}">
      <dgm:prSet/>
      <dgm:spPr/>
      <dgm:t>
        <a:bodyPr/>
        <a:lstStyle/>
        <a:p>
          <a:endParaRPr lang="en-US"/>
        </a:p>
      </dgm:t>
    </dgm:pt>
    <dgm:pt modelId="{C46BDD2C-4B0F-4F26-9921-87326994CE42}">
      <dgm:prSet custT="1"/>
      <dgm:spPr/>
      <dgm:t>
        <a:bodyPr/>
        <a:lstStyle/>
        <a:p>
          <a:r>
            <a:rPr lang="en-US" sz="1400"/>
            <a:t>Build on progress so far, strengthen relationships, ensure 2 way communication</a:t>
          </a:r>
        </a:p>
      </dgm:t>
    </dgm:pt>
    <dgm:pt modelId="{B40ED32C-8215-4AC9-8A9C-C91CE4693A7E}" type="parTrans" cxnId="{56D9E710-02B7-484D-A149-1AA9F7A03AC3}">
      <dgm:prSet/>
      <dgm:spPr/>
      <dgm:t>
        <a:bodyPr/>
        <a:lstStyle/>
        <a:p>
          <a:endParaRPr lang="en-US"/>
        </a:p>
      </dgm:t>
    </dgm:pt>
    <dgm:pt modelId="{E4A9645E-0467-4CA8-A676-6DE36065FB29}" type="sibTrans" cxnId="{56D9E710-02B7-484D-A149-1AA9F7A03AC3}">
      <dgm:prSet/>
      <dgm:spPr/>
      <dgm:t>
        <a:bodyPr/>
        <a:lstStyle/>
        <a:p>
          <a:endParaRPr lang="en-US"/>
        </a:p>
      </dgm:t>
    </dgm:pt>
    <dgm:pt modelId="{ACF66B94-A36A-4E15-B6BA-DBDC92E40E93}">
      <dgm:prSet custT="1"/>
      <dgm:spPr/>
      <dgm:t>
        <a:bodyPr/>
        <a:lstStyle/>
        <a:p>
          <a:r>
            <a:rPr lang="en-US" sz="2000" b="1"/>
            <a:t>Working with Partners</a:t>
          </a:r>
          <a:endParaRPr lang="en-US" sz="2000"/>
        </a:p>
      </dgm:t>
    </dgm:pt>
    <dgm:pt modelId="{EFE6C9AF-A06E-4A05-9F01-34927A147A12}" type="parTrans" cxnId="{AA9BABD4-9FB9-483A-9485-1D7B4B66522A}">
      <dgm:prSet/>
      <dgm:spPr/>
      <dgm:t>
        <a:bodyPr/>
        <a:lstStyle/>
        <a:p>
          <a:endParaRPr lang="en-US"/>
        </a:p>
      </dgm:t>
    </dgm:pt>
    <dgm:pt modelId="{28653C0A-0F0E-4B18-AE4A-4A1FF7D2AE32}" type="sibTrans" cxnId="{AA9BABD4-9FB9-483A-9485-1D7B4B66522A}">
      <dgm:prSet/>
      <dgm:spPr/>
      <dgm:t>
        <a:bodyPr/>
        <a:lstStyle/>
        <a:p>
          <a:endParaRPr lang="en-US"/>
        </a:p>
      </dgm:t>
    </dgm:pt>
    <dgm:pt modelId="{BBDAE73C-96F2-4F57-B59D-1B47160A8147}">
      <dgm:prSet custT="1"/>
      <dgm:spPr/>
      <dgm:t>
        <a:bodyPr/>
        <a:lstStyle/>
        <a:p>
          <a:r>
            <a:rPr lang="en-US" sz="1200"/>
            <a:t>Increase usage of Advice and Guidance</a:t>
          </a:r>
        </a:p>
      </dgm:t>
    </dgm:pt>
    <dgm:pt modelId="{9F5FD798-84EB-48C2-A9B5-6D5E77616350}" type="parTrans" cxnId="{C3EDE20E-2679-4E1F-B111-4627934FDB60}">
      <dgm:prSet/>
      <dgm:spPr/>
      <dgm:t>
        <a:bodyPr/>
        <a:lstStyle/>
        <a:p>
          <a:endParaRPr lang="en-US"/>
        </a:p>
      </dgm:t>
    </dgm:pt>
    <dgm:pt modelId="{FC7F6A8F-E990-4500-9E63-0F8DF4C21920}" type="sibTrans" cxnId="{C3EDE20E-2679-4E1F-B111-4627934FDB60}">
      <dgm:prSet/>
      <dgm:spPr/>
      <dgm:t>
        <a:bodyPr/>
        <a:lstStyle/>
        <a:p>
          <a:endParaRPr lang="en-US"/>
        </a:p>
      </dgm:t>
    </dgm:pt>
    <dgm:pt modelId="{8F685A03-E86C-4070-9A81-462C08232099}">
      <dgm:prSet custT="1"/>
      <dgm:spPr/>
      <dgm:t>
        <a:bodyPr/>
        <a:lstStyle/>
        <a:p>
          <a:r>
            <a:rPr lang="en-US" sz="1200"/>
            <a:t>Work with acutes on same day access and overall access</a:t>
          </a:r>
        </a:p>
      </dgm:t>
    </dgm:pt>
    <dgm:pt modelId="{E29D4D5D-4088-4FE6-BD8B-3B39B9E5BAA3}" type="parTrans" cxnId="{8F349938-0A58-486F-B531-5E5951B912D7}">
      <dgm:prSet/>
      <dgm:spPr/>
      <dgm:t>
        <a:bodyPr/>
        <a:lstStyle/>
        <a:p>
          <a:endParaRPr lang="en-US"/>
        </a:p>
      </dgm:t>
    </dgm:pt>
    <dgm:pt modelId="{542C5E47-0F7C-4495-888C-124A8EE029D4}" type="sibTrans" cxnId="{8F349938-0A58-486F-B531-5E5951B912D7}">
      <dgm:prSet/>
      <dgm:spPr/>
      <dgm:t>
        <a:bodyPr/>
        <a:lstStyle/>
        <a:p>
          <a:endParaRPr lang="en-US"/>
        </a:p>
      </dgm:t>
    </dgm:pt>
    <dgm:pt modelId="{3F37D561-EEDD-486F-B01E-BCB31E547222}">
      <dgm:prSet custT="1"/>
      <dgm:spPr/>
      <dgm:t>
        <a:bodyPr/>
        <a:lstStyle/>
        <a:p>
          <a:r>
            <a:rPr lang="en-US" sz="1200"/>
            <a:t>Primary / Acute interface development across providers</a:t>
          </a:r>
        </a:p>
      </dgm:t>
    </dgm:pt>
    <dgm:pt modelId="{33660232-907A-4D86-8ECB-5896A8147965}" type="parTrans" cxnId="{14F58F7A-EE23-4E1D-AEE1-763A147256F3}">
      <dgm:prSet/>
      <dgm:spPr/>
      <dgm:t>
        <a:bodyPr/>
        <a:lstStyle/>
        <a:p>
          <a:endParaRPr lang="en-US"/>
        </a:p>
      </dgm:t>
    </dgm:pt>
    <dgm:pt modelId="{8BAB29A3-54C0-4CC7-BB2E-B30C9CFE1B8F}" type="sibTrans" cxnId="{14F58F7A-EE23-4E1D-AEE1-763A147256F3}">
      <dgm:prSet/>
      <dgm:spPr/>
      <dgm:t>
        <a:bodyPr/>
        <a:lstStyle/>
        <a:p>
          <a:endParaRPr lang="en-US"/>
        </a:p>
      </dgm:t>
    </dgm:pt>
    <dgm:pt modelId="{0E59FC93-41E9-48E4-B930-EFA38DDAA14E}">
      <dgm:prSet custT="1"/>
      <dgm:spPr/>
      <dgm:t>
        <a:bodyPr/>
        <a:lstStyle/>
        <a:p>
          <a:r>
            <a:rPr lang="en-US" sz="2000" b="1"/>
            <a:t>Resilience and Support</a:t>
          </a:r>
          <a:endParaRPr lang="en-US" sz="2000"/>
        </a:p>
      </dgm:t>
    </dgm:pt>
    <dgm:pt modelId="{20180C18-4A1B-4121-892C-3D9FFE295F05}" type="parTrans" cxnId="{330EF0BF-5A03-429C-A6D8-06F7FE3FD822}">
      <dgm:prSet/>
      <dgm:spPr/>
      <dgm:t>
        <a:bodyPr/>
        <a:lstStyle/>
        <a:p>
          <a:endParaRPr lang="en-US"/>
        </a:p>
      </dgm:t>
    </dgm:pt>
    <dgm:pt modelId="{1B63EAEB-147B-4F61-891E-3D382921DC8E}" type="sibTrans" cxnId="{330EF0BF-5A03-429C-A6D8-06F7FE3FD822}">
      <dgm:prSet/>
      <dgm:spPr/>
      <dgm:t>
        <a:bodyPr/>
        <a:lstStyle/>
        <a:p>
          <a:endParaRPr lang="en-US"/>
        </a:p>
      </dgm:t>
    </dgm:pt>
    <dgm:pt modelId="{5BAC3E9C-7CA8-4CCD-8013-8B31C8904DE8}">
      <dgm:prSet custT="1"/>
      <dgm:spPr/>
      <dgm:t>
        <a:bodyPr/>
        <a:lstStyle/>
        <a:p>
          <a:r>
            <a:rPr lang="en-US" sz="1200"/>
            <a:t>Develop a resilience programme for practices including supporting practice management, CQC and quality improvement across key clinical outcomes</a:t>
          </a:r>
        </a:p>
      </dgm:t>
    </dgm:pt>
    <dgm:pt modelId="{5F24508F-E8C7-43DD-AC9B-08F260330CCA}" type="parTrans" cxnId="{C539C86A-A04E-4C43-9099-FC62F271F41F}">
      <dgm:prSet/>
      <dgm:spPr/>
      <dgm:t>
        <a:bodyPr/>
        <a:lstStyle/>
        <a:p>
          <a:endParaRPr lang="en-US"/>
        </a:p>
      </dgm:t>
    </dgm:pt>
    <dgm:pt modelId="{798A599E-823F-44AB-98DD-36E6B2241B48}" type="sibTrans" cxnId="{C539C86A-A04E-4C43-9099-FC62F271F41F}">
      <dgm:prSet/>
      <dgm:spPr/>
      <dgm:t>
        <a:bodyPr/>
        <a:lstStyle/>
        <a:p>
          <a:endParaRPr lang="en-US"/>
        </a:p>
      </dgm:t>
    </dgm:pt>
    <dgm:pt modelId="{F84760C5-99C4-46B2-87DA-1AC9F713CC53}">
      <dgm:prSet custT="1"/>
      <dgm:spPr/>
      <dgm:t>
        <a:bodyPr/>
        <a:lstStyle/>
        <a:p>
          <a:r>
            <a:rPr lang="en-US" sz="2000" b="1"/>
            <a:t>Support Neighbourhood Development</a:t>
          </a:r>
          <a:endParaRPr lang="en-US" sz="2000"/>
        </a:p>
      </dgm:t>
    </dgm:pt>
    <dgm:pt modelId="{299719FB-F826-424B-8F8F-AEE56C2914BA}" type="parTrans" cxnId="{89AF116F-6718-4C5E-AF83-61465C6B2753}">
      <dgm:prSet/>
      <dgm:spPr/>
      <dgm:t>
        <a:bodyPr/>
        <a:lstStyle/>
        <a:p>
          <a:endParaRPr lang="en-US"/>
        </a:p>
      </dgm:t>
    </dgm:pt>
    <dgm:pt modelId="{915C1A18-5D6A-4161-AEE5-C6428D68CA71}" type="sibTrans" cxnId="{89AF116F-6718-4C5E-AF83-61465C6B2753}">
      <dgm:prSet/>
      <dgm:spPr/>
      <dgm:t>
        <a:bodyPr/>
        <a:lstStyle/>
        <a:p>
          <a:endParaRPr lang="en-US"/>
        </a:p>
      </dgm:t>
    </dgm:pt>
    <dgm:pt modelId="{78A26FA1-863C-4F4D-A973-6AC695D10C49}">
      <dgm:prSet custT="1"/>
      <dgm:spPr/>
      <dgm:t>
        <a:bodyPr/>
        <a:lstStyle/>
        <a:p>
          <a:r>
            <a:rPr lang="en-US" sz="1200"/>
            <a:t>Developing a leadership support programme for neighbourhood leads</a:t>
          </a:r>
        </a:p>
      </dgm:t>
    </dgm:pt>
    <dgm:pt modelId="{5E4ABE41-8E3A-4CFA-A6C1-933E6B67B865}" type="parTrans" cxnId="{A1C2075A-EB5C-4723-B2BA-E791E9BEA2A6}">
      <dgm:prSet/>
      <dgm:spPr/>
      <dgm:t>
        <a:bodyPr/>
        <a:lstStyle/>
        <a:p>
          <a:endParaRPr lang="en-US"/>
        </a:p>
      </dgm:t>
    </dgm:pt>
    <dgm:pt modelId="{C70CA1AB-B919-4610-836F-CE4E24040257}" type="sibTrans" cxnId="{A1C2075A-EB5C-4723-B2BA-E791E9BEA2A6}">
      <dgm:prSet/>
      <dgm:spPr/>
      <dgm:t>
        <a:bodyPr/>
        <a:lstStyle/>
        <a:p>
          <a:endParaRPr lang="en-US"/>
        </a:p>
      </dgm:t>
    </dgm:pt>
    <dgm:pt modelId="{2B928A67-4970-4331-8557-DDA0E079C531}">
      <dgm:prSet custT="1"/>
      <dgm:spPr/>
      <dgm:t>
        <a:bodyPr/>
        <a:lstStyle/>
        <a:p>
          <a:r>
            <a:rPr lang="en-US" sz="1200"/>
            <a:t>Have consistent JD for GP Neighbourhood leads</a:t>
          </a:r>
        </a:p>
      </dgm:t>
    </dgm:pt>
    <dgm:pt modelId="{EB294ABA-0ABC-4EFB-9EC2-D127FB35804E}" type="parTrans" cxnId="{32415783-63C9-4A9E-BDC8-187BCA1F2705}">
      <dgm:prSet/>
      <dgm:spPr/>
      <dgm:t>
        <a:bodyPr/>
        <a:lstStyle/>
        <a:p>
          <a:endParaRPr lang="en-US"/>
        </a:p>
      </dgm:t>
    </dgm:pt>
    <dgm:pt modelId="{0968F795-071D-43EB-B6C0-6B3D8EBD3C75}" type="sibTrans" cxnId="{32415783-63C9-4A9E-BDC8-187BCA1F2705}">
      <dgm:prSet/>
      <dgm:spPr/>
      <dgm:t>
        <a:bodyPr/>
        <a:lstStyle/>
        <a:p>
          <a:endParaRPr lang="en-US"/>
        </a:p>
      </dgm:t>
    </dgm:pt>
    <dgm:pt modelId="{E1C863A1-1BA4-4EAD-ADF2-222043972BBC}">
      <dgm:prSet custT="1"/>
      <dgm:spPr/>
      <dgm:t>
        <a:bodyPr/>
        <a:lstStyle/>
        <a:p>
          <a:r>
            <a:rPr lang="en-US" sz="1200"/>
            <a:t>Promote and support use of risk stratification and shared cared record</a:t>
          </a:r>
        </a:p>
      </dgm:t>
    </dgm:pt>
    <dgm:pt modelId="{B34DDD65-58D6-4783-9415-FC7C9286CF25}" type="parTrans" cxnId="{060919CC-CA65-43ED-80A4-AD4FE857C1A4}">
      <dgm:prSet/>
      <dgm:spPr/>
      <dgm:t>
        <a:bodyPr/>
        <a:lstStyle/>
        <a:p>
          <a:endParaRPr lang="en-US"/>
        </a:p>
      </dgm:t>
    </dgm:pt>
    <dgm:pt modelId="{BB928CDE-E432-443B-9F60-D97B5418D213}" type="sibTrans" cxnId="{060919CC-CA65-43ED-80A4-AD4FE857C1A4}">
      <dgm:prSet/>
      <dgm:spPr/>
      <dgm:t>
        <a:bodyPr/>
        <a:lstStyle/>
        <a:p>
          <a:endParaRPr lang="en-US"/>
        </a:p>
      </dgm:t>
    </dgm:pt>
    <dgm:pt modelId="{B4C90FC9-9233-4234-B896-30A2A3C5C387}">
      <dgm:prSet custT="1"/>
      <dgm:spPr/>
      <dgm:t>
        <a:bodyPr/>
        <a:lstStyle/>
        <a:p>
          <a:r>
            <a:rPr lang="en-US" sz="1400"/>
            <a:t>Develop structure and governance to support primary care delivery</a:t>
          </a:r>
        </a:p>
      </dgm:t>
    </dgm:pt>
    <dgm:pt modelId="{507B1C1F-EB4F-4BBC-856D-4D79B961A7E4}" type="parTrans" cxnId="{67BDFD59-E99B-4F27-B08B-A5D50DADADE9}">
      <dgm:prSet/>
      <dgm:spPr/>
      <dgm:t>
        <a:bodyPr/>
        <a:lstStyle/>
        <a:p>
          <a:endParaRPr lang="en-GB"/>
        </a:p>
      </dgm:t>
    </dgm:pt>
    <dgm:pt modelId="{3628DAEA-2A1A-48F9-93DE-2FA569C5A752}" type="sibTrans" cxnId="{67BDFD59-E99B-4F27-B08B-A5D50DADADE9}">
      <dgm:prSet/>
      <dgm:spPr/>
      <dgm:t>
        <a:bodyPr/>
        <a:lstStyle/>
        <a:p>
          <a:endParaRPr lang="en-GB"/>
        </a:p>
      </dgm:t>
    </dgm:pt>
    <dgm:pt modelId="{9481DEB1-10A2-45AC-9D59-18813333C71E}">
      <dgm:prSet custT="1"/>
      <dgm:spPr/>
      <dgm:t>
        <a:bodyPr/>
        <a:lstStyle/>
        <a:p>
          <a:r>
            <a:rPr lang="en-US" sz="1200"/>
            <a:t>With Neighbourhood Alliance – impact on emergency avoidable admissions, targeted improvements in each ICT and support to innovation</a:t>
          </a:r>
        </a:p>
      </dgm:t>
    </dgm:pt>
    <dgm:pt modelId="{20A32A93-1F59-4194-B2F3-977D59FF3835}" type="parTrans" cxnId="{02F45657-A149-4DA8-88B9-2F16BB093D97}">
      <dgm:prSet/>
      <dgm:spPr/>
      <dgm:t>
        <a:bodyPr/>
        <a:lstStyle/>
        <a:p>
          <a:endParaRPr lang="en-GB"/>
        </a:p>
      </dgm:t>
    </dgm:pt>
    <dgm:pt modelId="{D7B8D0BC-DCB3-4449-BEA3-44A713CB5BF1}" type="sibTrans" cxnId="{02F45657-A149-4DA8-88B9-2F16BB093D97}">
      <dgm:prSet/>
      <dgm:spPr/>
      <dgm:t>
        <a:bodyPr/>
        <a:lstStyle/>
        <a:p>
          <a:endParaRPr lang="en-GB"/>
        </a:p>
      </dgm:t>
    </dgm:pt>
    <dgm:pt modelId="{D5BC9705-F235-4DF6-A89A-D1DC1F88FDD4}">
      <dgm:prSet custT="1"/>
      <dgm:spPr/>
      <dgm:t>
        <a:bodyPr/>
        <a:lstStyle/>
        <a:p>
          <a:r>
            <a:rPr lang="en-US" sz="1200"/>
            <a:t>Increased uptake of SMI health checks</a:t>
          </a:r>
        </a:p>
      </dgm:t>
    </dgm:pt>
    <dgm:pt modelId="{3C5FA742-51B0-45C7-9B42-D8A21F796DA5}" type="parTrans" cxnId="{1C8B36C9-BA52-4FDA-B5D8-D8F29AF80CE8}">
      <dgm:prSet/>
      <dgm:spPr/>
    </dgm:pt>
    <dgm:pt modelId="{AC036A55-A0EF-4307-AF14-31C2F3C8CE81}" type="sibTrans" cxnId="{1C8B36C9-BA52-4FDA-B5D8-D8F29AF80CE8}">
      <dgm:prSet/>
      <dgm:spPr/>
    </dgm:pt>
    <dgm:pt modelId="{F01D9395-73A6-4AA6-9C93-A02C3E6A876A}" type="pres">
      <dgm:prSet presAssocID="{D05BB6DA-5A25-4055-9605-BE3E2CB16833}" presName="Name0" presStyleCnt="0">
        <dgm:presLayoutVars>
          <dgm:dir/>
          <dgm:animLvl val="lvl"/>
          <dgm:resizeHandles val="exact"/>
        </dgm:presLayoutVars>
      </dgm:prSet>
      <dgm:spPr/>
    </dgm:pt>
    <dgm:pt modelId="{3B0B1AA2-0D9A-4A8B-8915-96D87EC1AC5B}" type="pres">
      <dgm:prSet presAssocID="{FA8856E4-50A7-4DD9-B41F-93F7A0472FEF}" presName="linNode" presStyleCnt="0"/>
      <dgm:spPr/>
    </dgm:pt>
    <dgm:pt modelId="{F4F51DEF-EF5B-4E3B-9E37-45C4D25FBA52}" type="pres">
      <dgm:prSet presAssocID="{FA8856E4-50A7-4DD9-B41F-93F7A0472FEF}" presName="parentText" presStyleLbl="node1" presStyleIdx="0" presStyleCnt="4" custScaleX="68265" custLinFactNeighborX="-7734" custLinFactNeighborY="-873">
        <dgm:presLayoutVars>
          <dgm:chMax val="1"/>
          <dgm:bulletEnabled val="1"/>
        </dgm:presLayoutVars>
      </dgm:prSet>
      <dgm:spPr/>
    </dgm:pt>
    <dgm:pt modelId="{EE66199F-0E89-40D6-BFD3-FD98BA33D4D6}" type="pres">
      <dgm:prSet presAssocID="{FA8856E4-50A7-4DD9-B41F-93F7A0472FEF}" presName="descendantText" presStyleLbl="alignAccFollowNode1" presStyleIdx="0" presStyleCnt="4" custScaleX="116847">
        <dgm:presLayoutVars>
          <dgm:bulletEnabled val="1"/>
        </dgm:presLayoutVars>
      </dgm:prSet>
      <dgm:spPr/>
    </dgm:pt>
    <dgm:pt modelId="{380AA332-C3F0-4E09-BEC8-E7CE878C276F}" type="pres">
      <dgm:prSet presAssocID="{4EE4799A-ADAB-4D25-A436-E60922498F50}" presName="sp" presStyleCnt="0"/>
      <dgm:spPr/>
    </dgm:pt>
    <dgm:pt modelId="{61730FC7-655A-43B7-A3EB-23FC7BB2F82D}" type="pres">
      <dgm:prSet presAssocID="{ACF66B94-A36A-4E15-B6BA-DBDC92E40E93}" presName="linNode" presStyleCnt="0"/>
      <dgm:spPr/>
    </dgm:pt>
    <dgm:pt modelId="{C65AB4F0-C773-4DCD-BCB2-3ED94CEA8ECB}" type="pres">
      <dgm:prSet presAssocID="{ACF66B94-A36A-4E15-B6BA-DBDC92E40E93}" presName="parentText" presStyleLbl="node1" presStyleIdx="1" presStyleCnt="4" custScaleX="68265" custLinFactNeighborX="-7734" custLinFactNeighborY="-873">
        <dgm:presLayoutVars>
          <dgm:chMax val="1"/>
          <dgm:bulletEnabled val="1"/>
        </dgm:presLayoutVars>
      </dgm:prSet>
      <dgm:spPr/>
    </dgm:pt>
    <dgm:pt modelId="{78F32CA5-45A7-42E6-ACE6-20B24957CB4F}" type="pres">
      <dgm:prSet presAssocID="{ACF66B94-A36A-4E15-B6BA-DBDC92E40E93}" presName="descendantText" presStyleLbl="alignAccFollowNode1" presStyleIdx="1" presStyleCnt="4" custScaleX="116847">
        <dgm:presLayoutVars>
          <dgm:bulletEnabled val="1"/>
        </dgm:presLayoutVars>
      </dgm:prSet>
      <dgm:spPr/>
    </dgm:pt>
    <dgm:pt modelId="{50290669-66F8-4804-BC6D-9F6186EE8195}" type="pres">
      <dgm:prSet presAssocID="{28653C0A-0F0E-4B18-AE4A-4A1FF7D2AE32}" presName="sp" presStyleCnt="0"/>
      <dgm:spPr/>
    </dgm:pt>
    <dgm:pt modelId="{A4EB1B0A-F551-45C5-AEE8-EEF71D7CC326}" type="pres">
      <dgm:prSet presAssocID="{0E59FC93-41E9-48E4-B930-EFA38DDAA14E}" presName="linNode" presStyleCnt="0"/>
      <dgm:spPr/>
    </dgm:pt>
    <dgm:pt modelId="{25F9AD0E-FB4B-4EBB-B450-4C3A79132384}" type="pres">
      <dgm:prSet presAssocID="{0E59FC93-41E9-48E4-B930-EFA38DDAA14E}" presName="parentText" presStyleLbl="node1" presStyleIdx="2" presStyleCnt="4" custScaleX="68265" custLinFactNeighborX="-7734" custLinFactNeighborY="-873">
        <dgm:presLayoutVars>
          <dgm:chMax val="1"/>
          <dgm:bulletEnabled val="1"/>
        </dgm:presLayoutVars>
      </dgm:prSet>
      <dgm:spPr/>
    </dgm:pt>
    <dgm:pt modelId="{8DA5A6FA-7C58-4044-A26A-C1F500E5B695}" type="pres">
      <dgm:prSet presAssocID="{0E59FC93-41E9-48E4-B930-EFA38DDAA14E}" presName="descendantText" presStyleLbl="alignAccFollowNode1" presStyleIdx="2" presStyleCnt="4" custScaleX="116847">
        <dgm:presLayoutVars>
          <dgm:bulletEnabled val="1"/>
        </dgm:presLayoutVars>
      </dgm:prSet>
      <dgm:spPr/>
    </dgm:pt>
    <dgm:pt modelId="{7C286D38-6EE4-4D81-A0D7-7DFAE0968B5D}" type="pres">
      <dgm:prSet presAssocID="{1B63EAEB-147B-4F61-891E-3D382921DC8E}" presName="sp" presStyleCnt="0"/>
      <dgm:spPr/>
    </dgm:pt>
    <dgm:pt modelId="{B35FBB9B-9E57-4A82-868A-C8DB3304D19B}" type="pres">
      <dgm:prSet presAssocID="{F84760C5-99C4-46B2-87DA-1AC9F713CC53}" presName="linNode" presStyleCnt="0"/>
      <dgm:spPr/>
    </dgm:pt>
    <dgm:pt modelId="{3BEA571F-1DCE-445D-840D-3104F1AF3BA9}" type="pres">
      <dgm:prSet presAssocID="{F84760C5-99C4-46B2-87DA-1AC9F713CC53}" presName="parentText" presStyleLbl="node1" presStyleIdx="3" presStyleCnt="4" custScaleX="68265" custLinFactNeighborX="-7734" custLinFactNeighborY="-873">
        <dgm:presLayoutVars>
          <dgm:chMax val="1"/>
          <dgm:bulletEnabled val="1"/>
        </dgm:presLayoutVars>
      </dgm:prSet>
      <dgm:spPr/>
    </dgm:pt>
    <dgm:pt modelId="{FCFB6F72-686B-4444-B885-439F22CF605A}" type="pres">
      <dgm:prSet presAssocID="{F84760C5-99C4-46B2-87DA-1AC9F713CC53}" presName="descendantText" presStyleLbl="alignAccFollowNode1" presStyleIdx="3" presStyleCnt="4" custScaleX="116847" custScaleY="123436">
        <dgm:presLayoutVars>
          <dgm:bulletEnabled val="1"/>
        </dgm:presLayoutVars>
      </dgm:prSet>
      <dgm:spPr/>
    </dgm:pt>
  </dgm:ptLst>
  <dgm:cxnLst>
    <dgm:cxn modelId="{611A3405-C258-431A-A365-E99FF79BF156}" type="presOf" srcId="{E1C863A1-1BA4-4EAD-ADF2-222043972BBC}" destId="{FCFB6F72-686B-4444-B885-439F22CF605A}" srcOrd="0" destOrd="2" presId="urn:microsoft.com/office/officeart/2005/8/layout/vList5"/>
    <dgm:cxn modelId="{C3EDE20E-2679-4E1F-B111-4627934FDB60}" srcId="{ACF66B94-A36A-4E15-B6BA-DBDC92E40E93}" destId="{BBDAE73C-96F2-4F57-B59D-1B47160A8147}" srcOrd="0" destOrd="0" parTransId="{9F5FD798-84EB-48C2-A9B5-6D5E77616350}" sibTransId="{FC7F6A8F-E990-4500-9E63-0F8DF4C21920}"/>
    <dgm:cxn modelId="{56D9E710-02B7-484D-A149-1AA9F7A03AC3}" srcId="{FA8856E4-50A7-4DD9-B41F-93F7A0472FEF}" destId="{C46BDD2C-4B0F-4F26-9921-87326994CE42}" srcOrd="0" destOrd="0" parTransId="{B40ED32C-8215-4AC9-8A9C-C91CE4693A7E}" sibTransId="{E4A9645E-0467-4CA8-A676-6DE36065FB29}"/>
    <dgm:cxn modelId="{C93A0717-7D3C-45A6-8B2F-385AD3DBB390}" type="presOf" srcId="{D5BC9705-F235-4DF6-A89A-D1DC1F88FDD4}" destId="{78F32CA5-45A7-42E6-ACE6-20B24957CB4F}" srcOrd="0" destOrd="3" presId="urn:microsoft.com/office/officeart/2005/8/layout/vList5"/>
    <dgm:cxn modelId="{320EE927-4790-4528-A9D0-BCED2F0D3E7E}" type="presOf" srcId="{ACF66B94-A36A-4E15-B6BA-DBDC92E40E93}" destId="{C65AB4F0-C773-4DCD-BCB2-3ED94CEA8ECB}" srcOrd="0" destOrd="0" presId="urn:microsoft.com/office/officeart/2005/8/layout/vList5"/>
    <dgm:cxn modelId="{8F349938-0A58-486F-B531-5E5951B912D7}" srcId="{ACF66B94-A36A-4E15-B6BA-DBDC92E40E93}" destId="{8F685A03-E86C-4070-9A81-462C08232099}" srcOrd="1" destOrd="0" parTransId="{E29D4D5D-4088-4FE6-BD8B-3B39B9E5BAA3}" sibTransId="{542C5E47-0F7C-4495-888C-124A8EE029D4}"/>
    <dgm:cxn modelId="{C0055664-582F-42F8-B5A3-5DBB86FCC1CA}" type="presOf" srcId="{78A26FA1-863C-4F4D-A973-6AC695D10C49}" destId="{FCFB6F72-686B-4444-B885-439F22CF605A}" srcOrd="0" destOrd="0" presId="urn:microsoft.com/office/officeart/2005/8/layout/vList5"/>
    <dgm:cxn modelId="{0DEE7166-864A-4CC3-880F-9648CACB772C}" type="presOf" srcId="{D05BB6DA-5A25-4055-9605-BE3E2CB16833}" destId="{F01D9395-73A6-4AA6-9C93-A02C3E6A876A}" srcOrd="0" destOrd="0" presId="urn:microsoft.com/office/officeart/2005/8/layout/vList5"/>
    <dgm:cxn modelId="{C539C86A-A04E-4C43-9099-FC62F271F41F}" srcId="{0E59FC93-41E9-48E4-B930-EFA38DDAA14E}" destId="{5BAC3E9C-7CA8-4CCD-8013-8B31C8904DE8}" srcOrd="0" destOrd="0" parTransId="{5F24508F-E8C7-43DD-AC9B-08F260330CCA}" sibTransId="{798A599E-823F-44AB-98DD-36E6B2241B48}"/>
    <dgm:cxn modelId="{83E55A4D-644B-486E-A2D0-46FBEE48F71F}" type="presOf" srcId="{9481DEB1-10A2-45AC-9D59-18813333C71E}" destId="{FCFB6F72-686B-4444-B885-439F22CF605A}" srcOrd="0" destOrd="3" presId="urn:microsoft.com/office/officeart/2005/8/layout/vList5"/>
    <dgm:cxn modelId="{6D55CA6D-D8AA-4091-A8FA-FF4D528E303B}" srcId="{D05BB6DA-5A25-4055-9605-BE3E2CB16833}" destId="{FA8856E4-50A7-4DD9-B41F-93F7A0472FEF}" srcOrd="0" destOrd="0" parTransId="{0F718316-9626-4746-9A04-9E663240DD6C}" sibTransId="{4EE4799A-ADAB-4D25-A436-E60922498F50}"/>
    <dgm:cxn modelId="{89AF116F-6718-4C5E-AF83-61465C6B2753}" srcId="{D05BB6DA-5A25-4055-9605-BE3E2CB16833}" destId="{F84760C5-99C4-46B2-87DA-1AC9F713CC53}" srcOrd="3" destOrd="0" parTransId="{299719FB-F826-424B-8F8F-AEE56C2914BA}" sibTransId="{915C1A18-5D6A-4161-AEE5-C6428D68CA71}"/>
    <dgm:cxn modelId="{02F45657-A149-4DA8-88B9-2F16BB093D97}" srcId="{F84760C5-99C4-46B2-87DA-1AC9F713CC53}" destId="{9481DEB1-10A2-45AC-9D59-18813333C71E}" srcOrd="3" destOrd="0" parTransId="{20A32A93-1F59-4194-B2F3-977D59FF3835}" sibTransId="{D7B8D0BC-DCB3-4449-BEA3-44A713CB5BF1}"/>
    <dgm:cxn modelId="{67BDFD59-E99B-4F27-B08B-A5D50DADADE9}" srcId="{FA8856E4-50A7-4DD9-B41F-93F7A0472FEF}" destId="{B4C90FC9-9233-4234-B896-30A2A3C5C387}" srcOrd="1" destOrd="0" parTransId="{507B1C1F-EB4F-4BBC-856D-4D79B961A7E4}" sibTransId="{3628DAEA-2A1A-48F9-93DE-2FA569C5A752}"/>
    <dgm:cxn modelId="{A1C2075A-EB5C-4723-B2BA-E791E9BEA2A6}" srcId="{F84760C5-99C4-46B2-87DA-1AC9F713CC53}" destId="{78A26FA1-863C-4F4D-A973-6AC695D10C49}" srcOrd="0" destOrd="0" parTransId="{5E4ABE41-8E3A-4CFA-A6C1-933E6B67B865}" sibTransId="{C70CA1AB-B919-4610-836F-CE4E24040257}"/>
    <dgm:cxn modelId="{14F58F7A-EE23-4E1D-AEE1-763A147256F3}" srcId="{ACF66B94-A36A-4E15-B6BA-DBDC92E40E93}" destId="{3F37D561-EEDD-486F-B01E-BCB31E547222}" srcOrd="2" destOrd="0" parTransId="{33660232-907A-4D86-8ECB-5896A8147965}" sibTransId="{8BAB29A3-54C0-4CC7-BB2E-B30C9CFE1B8F}"/>
    <dgm:cxn modelId="{32415783-63C9-4A9E-BDC8-187BCA1F2705}" srcId="{F84760C5-99C4-46B2-87DA-1AC9F713CC53}" destId="{2B928A67-4970-4331-8557-DDA0E079C531}" srcOrd="1" destOrd="0" parTransId="{EB294ABA-0ABC-4EFB-9EC2-D127FB35804E}" sibTransId="{0968F795-071D-43EB-B6C0-6B3D8EBD3C75}"/>
    <dgm:cxn modelId="{6D047284-9B6F-4CDC-99F2-6FB436D14A76}" type="presOf" srcId="{BBDAE73C-96F2-4F57-B59D-1B47160A8147}" destId="{78F32CA5-45A7-42E6-ACE6-20B24957CB4F}" srcOrd="0" destOrd="0" presId="urn:microsoft.com/office/officeart/2005/8/layout/vList5"/>
    <dgm:cxn modelId="{4286C28C-150A-472B-B704-C97DF656AA2E}" type="presOf" srcId="{C46BDD2C-4B0F-4F26-9921-87326994CE42}" destId="{EE66199F-0E89-40D6-BFD3-FD98BA33D4D6}" srcOrd="0" destOrd="0" presId="urn:microsoft.com/office/officeart/2005/8/layout/vList5"/>
    <dgm:cxn modelId="{CE700E9B-EAAF-429C-AB14-9BB4E7A380B3}" type="presOf" srcId="{3F37D561-EEDD-486F-B01E-BCB31E547222}" destId="{78F32CA5-45A7-42E6-ACE6-20B24957CB4F}" srcOrd="0" destOrd="2" presId="urn:microsoft.com/office/officeart/2005/8/layout/vList5"/>
    <dgm:cxn modelId="{FEE14AAE-2E93-473D-BD58-6E3CEA771D63}" type="presOf" srcId="{B4C90FC9-9233-4234-B896-30A2A3C5C387}" destId="{EE66199F-0E89-40D6-BFD3-FD98BA33D4D6}" srcOrd="0" destOrd="1" presId="urn:microsoft.com/office/officeart/2005/8/layout/vList5"/>
    <dgm:cxn modelId="{F23A4DAF-007E-4573-8C07-C5A8BC6746AE}" type="presOf" srcId="{FA8856E4-50A7-4DD9-B41F-93F7A0472FEF}" destId="{F4F51DEF-EF5B-4E3B-9E37-45C4D25FBA52}" srcOrd="0" destOrd="0" presId="urn:microsoft.com/office/officeart/2005/8/layout/vList5"/>
    <dgm:cxn modelId="{330EF0BF-5A03-429C-A6D8-06F7FE3FD822}" srcId="{D05BB6DA-5A25-4055-9605-BE3E2CB16833}" destId="{0E59FC93-41E9-48E4-B930-EFA38DDAA14E}" srcOrd="2" destOrd="0" parTransId="{20180C18-4A1B-4121-892C-3D9FFE295F05}" sibTransId="{1B63EAEB-147B-4F61-891E-3D382921DC8E}"/>
    <dgm:cxn modelId="{A792F5C7-BC19-4A15-8BF2-FBB9D179A218}" type="presOf" srcId="{2B928A67-4970-4331-8557-DDA0E079C531}" destId="{FCFB6F72-686B-4444-B885-439F22CF605A}" srcOrd="0" destOrd="1" presId="urn:microsoft.com/office/officeart/2005/8/layout/vList5"/>
    <dgm:cxn modelId="{1C8B36C9-BA52-4FDA-B5D8-D8F29AF80CE8}" srcId="{ACF66B94-A36A-4E15-B6BA-DBDC92E40E93}" destId="{D5BC9705-F235-4DF6-A89A-D1DC1F88FDD4}" srcOrd="3" destOrd="0" parTransId="{3C5FA742-51B0-45C7-9B42-D8A21F796DA5}" sibTransId="{AC036A55-A0EF-4307-AF14-31C2F3C8CE81}"/>
    <dgm:cxn modelId="{060919CC-CA65-43ED-80A4-AD4FE857C1A4}" srcId="{F84760C5-99C4-46B2-87DA-1AC9F713CC53}" destId="{E1C863A1-1BA4-4EAD-ADF2-222043972BBC}" srcOrd="2" destOrd="0" parTransId="{B34DDD65-58D6-4783-9415-FC7C9286CF25}" sibTransId="{BB928CDE-E432-443B-9F60-D97B5418D213}"/>
    <dgm:cxn modelId="{479035CD-5636-4F95-B61A-92587B106ED3}" type="presOf" srcId="{5BAC3E9C-7CA8-4CCD-8013-8B31C8904DE8}" destId="{8DA5A6FA-7C58-4044-A26A-C1F500E5B695}" srcOrd="0" destOrd="0" presId="urn:microsoft.com/office/officeart/2005/8/layout/vList5"/>
    <dgm:cxn modelId="{AA9BABD4-9FB9-483A-9485-1D7B4B66522A}" srcId="{D05BB6DA-5A25-4055-9605-BE3E2CB16833}" destId="{ACF66B94-A36A-4E15-B6BA-DBDC92E40E93}" srcOrd="1" destOrd="0" parTransId="{EFE6C9AF-A06E-4A05-9F01-34927A147A12}" sibTransId="{28653C0A-0F0E-4B18-AE4A-4A1FF7D2AE32}"/>
    <dgm:cxn modelId="{EEBCBCDA-AFE1-4D54-B852-FFB2DBE36843}" type="presOf" srcId="{8F685A03-E86C-4070-9A81-462C08232099}" destId="{78F32CA5-45A7-42E6-ACE6-20B24957CB4F}" srcOrd="0" destOrd="1" presId="urn:microsoft.com/office/officeart/2005/8/layout/vList5"/>
    <dgm:cxn modelId="{1B20BEF5-F683-4EB0-9065-9F6F504F37E8}" type="presOf" srcId="{F84760C5-99C4-46B2-87DA-1AC9F713CC53}" destId="{3BEA571F-1DCE-445D-840D-3104F1AF3BA9}" srcOrd="0" destOrd="0" presId="urn:microsoft.com/office/officeart/2005/8/layout/vList5"/>
    <dgm:cxn modelId="{66E1CAFF-3062-4D88-86A9-5269A08F7FEA}" type="presOf" srcId="{0E59FC93-41E9-48E4-B930-EFA38DDAA14E}" destId="{25F9AD0E-FB4B-4EBB-B450-4C3A79132384}" srcOrd="0" destOrd="0" presId="urn:microsoft.com/office/officeart/2005/8/layout/vList5"/>
    <dgm:cxn modelId="{0C63CBBC-DD5D-4B57-8191-89DA4297ED65}" type="presParOf" srcId="{F01D9395-73A6-4AA6-9C93-A02C3E6A876A}" destId="{3B0B1AA2-0D9A-4A8B-8915-96D87EC1AC5B}" srcOrd="0" destOrd="0" presId="urn:microsoft.com/office/officeart/2005/8/layout/vList5"/>
    <dgm:cxn modelId="{C0C1FE33-CDA9-4BE5-B08A-542984FB9FAD}" type="presParOf" srcId="{3B0B1AA2-0D9A-4A8B-8915-96D87EC1AC5B}" destId="{F4F51DEF-EF5B-4E3B-9E37-45C4D25FBA52}" srcOrd="0" destOrd="0" presId="urn:microsoft.com/office/officeart/2005/8/layout/vList5"/>
    <dgm:cxn modelId="{CC578876-9730-4C78-A45F-DABF6D3E8FC2}" type="presParOf" srcId="{3B0B1AA2-0D9A-4A8B-8915-96D87EC1AC5B}" destId="{EE66199F-0E89-40D6-BFD3-FD98BA33D4D6}" srcOrd="1" destOrd="0" presId="urn:microsoft.com/office/officeart/2005/8/layout/vList5"/>
    <dgm:cxn modelId="{A67A260C-B1B4-41F4-BF25-5438EF0A63C1}" type="presParOf" srcId="{F01D9395-73A6-4AA6-9C93-A02C3E6A876A}" destId="{380AA332-C3F0-4E09-BEC8-E7CE878C276F}" srcOrd="1" destOrd="0" presId="urn:microsoft.com/office/officeart/2005/8/layout/vList5"/>
    <dgm:cxn modelId="{741269D5-B70E-4AA8-A909-0AD57B1714E7}" type="presParOf" srcId="{F01D9395-73A6-4AA6-9C93-A02C3E6A876A}" destId="{61730FC7-655A-43B7-A3EB-23FC7BB2F82D}" srcOrd="2" destOrd="0" presId="urn:microsoft.com/office/officeart/2005/8/layout/vList5"/>
    <dgm:cxn modelId="{A77F88BD-A506-4506-A4C5-81005E3F2919}" type="presParOf" srcId="{61730FC7-655A-43B7-A3EB-23FC7BB2F82D}" destId="{C65AB4F0-C773-4DCD-BCB2-3ED94CEA8ECB}" srcOrd="0" destOrd="0" presId="urn:microsoft.com/office/officeart/2005/8/layout/vList5"/>
    <dgm:cxn modelId="{C66888BC-6B3D-4520-90B4-EC93ABB9489D}" type="presParOf" srcId="{61730FC7-655A-43B7-A3EB-23FC7BB2F82D}" destId="{78F32CA5-45A7-42E6-ACE6-20B24957CB4F}" srcOrd="1" destOrd="0" presId="urn:microsoft.com/office/officeart/2005/8/layout/vList5"/>
    <dgm:cxn modelId="{2DDDA886-2674-4ACF-B385-7F679F00A5B5}" type="presParOf" srcId="{F01D9395-73A6-4AA6-9C93-A02C3E6A876A}" destId="{50290669-66F8-4804-BC6D-9F6186EE8195}" srcOrd="3" destOrd="0" presId="urn:microsoft.com/office/officeart/2005/8/layout/vList5"/>
    <dgm:cxn modelId="{05C30AC9-FF86-4AF4-8F98-5163FECF75C0}" type="presParOf" srcId="{F01D9395-73A6-4AA6-9C93-A02C3E6A876A}" destId="{A4EB1B0A-F551-45C5-AEE8-EEF71D7CC326}" srcOrd="4" destOrd="0" presId="urn:microsoft.com/office/officeart/2005/8/layout/vList5"/>
    <dgm:cxn modelId="{1977DB8D-B42B-41D5-986A-0D27191C048C}" type="presParOf" srcId="{A4EB1B0A-F551-45C5-AEE8-EEF71D7CC326}" destId="{25F9AD0E-FB4B-4EBB-B450-4C3A79132384}" srcOrd="0" destOrd="0" presId="urn:microsoft.com/office/officeart/2005/8/layout/vList5"/>
    <dgm:cxn modelId="{80AAB9F0-C3E7-428C-8526-6122D3E8D2CC}" type="presParOf" srcId="{A4EB1B0A-F551-45C5-AEE8-EEF71D7CC326}" destId="{8DA5A6FA-7C58-4044-A26A-C1F500E5B695}" srcOrd="1" destOrd="0" presId="urn:microsoft.com/office/officeart/2005/8/layout/vList5"/>
    <dgm:cxn modelId="{F074C9E2-E06B-47FE-9062-7087A3B9CDF6}" type="presParOf" srcId="{F01D9395-73A6-4AA6-9C93-A02C3E6A876A}" destId="{7C286D38-6EE4-4D81-A0D7-7DFAE0968B5D}" srcOrd="5" destOrd="0" presId="urn:microsoft.com/office/officeart/2005/8/layout/vList5"/>
    <dgm:cxn modelId="{B2727FE3-7407-4B83-84FB-3C81073B2D57}" type="presParOf" srcId="{F01D9395-73A6-4AA6-9C93-A02C3E6A876A}" destId="{B35FBB9B-9E57-4A82-868A-C8DB3304D19B}" srcOrd="6" destOrd="0" presId="urn:microsoft.com/office/officeart/2005/8/layout/vList5"/>
    <dgm:cxn modelId="{EB75E115-FCD6-4B0E-ABEC-2F658EF215F6}" type="presParOf" srcId="{B35FBB9B-9E57-4A82-868A-C8DB3304D19B}" destId="{3BEA571F-1DCE-445D-840D-3104F1AF3BA9}" srcOrd="0" destOrd="0" presId="urn:microsoft.com/office/officeart/2005/8/layout/vList5"/>
    <dgm:cxn modelId="{DE0B9BED-88E7-4A58-B9C4-38D99E431E54}" type="presParOf" srcId="{B35FBB9B-9E57-4A82-868A-C8DB3304D19B}" destId="{FCFB6F72-686B-4444-B885-439F22CF605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66199F-0E89-40D6-BFD3-FD98BA33D4D6}">
      <dsp:nvSpPr>
        <dsp:cNvPr id="0" name=""/>
        <dsp:cNvSpPr/>
      </dsp:nvSpPr>
      <dsp:spPr>
        <a:xfrm rot="5400000">
          <a:off x="6659650" y="-3723364"/>
          <a:ext cx="837972" cy="849855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Build on progress so far, strengthen relationships, ensure 2 way communication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Develop structure and governance to support primary care delivery</a:t>
          </a:r>
        </a:p>
      </dsp:txBody>
      <dsp:txXfrm rot="-5400000">
        <a:off x="2829361" y="147831"/>
        <a:ext cx="8457645" cy="756160"/>
      </dsp:txXfrm>
    </dsp:sp>
    <dsp:sp modelId="{F4F51DEF-EF5B-4E3B-9E37-45C4D25FBA52}">
      <dsp:nvSpPr>
        <dsp:cNvPr id="0" name=""/>
        <dsp:cNvSpPr/>
      </dsp:nvSpPr>
      <dsp:spPr>
        <a:xfrm>
          <a:off x="0" y="0"/>
          <a:ext cx="2792852" cy="1047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Development of PCPC</a:t>
          </a:r>
          <a:endParaRPr lang="en-US" sz="2000" kern="1200"/>
        </a:p>
      </dsp:txBody>
      <dsp:txXfrm>
        <a:off x="51133" y="51133"/>
        <a:ext cx="2690586" cy="945199"/>
      </dsp:txXfrm>
    </dsp:sp>
    <dsp:sp modelId="{78F32CA5-45A7-42E6-ACE6-20B24957CB4F}">
      <dsp:nvSpPr>
        <dsp:cNvPr id="0" name=""/>
        <dsp:cNvSpPr/>
      </dsp:nvSpPr>
      <dsp:spPr>
        <a:xfrm rot="5400000">
          <a:off x="6659650" y="-2623526"/>
          <a:ext cx="837972" cy="849855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Increase usage of Advice and Guidance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Work with acutes on same day access and overall access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Primary / Acute interface development across providers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Increased uptake of SMI health checks</a:t>
          </a:r>
        </a:p>
      </dsp:txBody>
      <dsp:txXfrm rot="-5400000">
        <a:off x="2829361" y="1247669"/>
        <a:ext cx="8457645" cy="756160"/>
      </dsp:txXfrm>
    </dsp:sp>
    <dsp:sp modelId="{C65AB4F0-C773-4DCD-BCB2-3ED94CEA8ECB}">
      <dsp:nvSpPr>
        <dsp:cNvPr id="0" name=""/>
        <dsp:cNvSpPr/>
      </dsp:nvSpPr>
      <dsp:spPr>
        <a:xfrm>
          <a:off x="0" y="1092872"/>
          <a:ext cx="2792852" cy="1047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Working with Partners</a:t>
          </a:r>
          <a:endParaRPr lang="en-US" sz="2000" kern="1200"/>
        </a:p>
      </dsp:txBody>
      <dsp:txXfrm>
        <a:off x="51133" y="1144005"/>
        <a:ext cx="2690586" cy="945199"/>
      </dsp:txXfrm>
    </dsp:sp>
    <dsp:sp modelId="{8DA5A6FA-7C58-4044-A26A-C1F500E5B695}">
      <dsp:nvSpPr>
        <dsp:cNvPr id="0" name=""/>
        <dsp:cNvSpPr/>
      </dsp:nvSpPr>
      <dsp:spPr>
        <a:xfrm rot="5400000">
          <a:off x="6659650" y="-1523687"/>
          <a:ext cx="837972" cy="849855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Develop a resilience programme for practices including supporting practice management, CQC and quality improvement across key clinical outcomes</a:t>
          </a:r>
        </a:p>
      </dsp:txBody>
      <dsp:txXfrm rot="-5400000">
        <a:off x="2829361" y="2347508"/>
        <a:ext cx="8457645" cy="756160"/>
      </dsp:txXfrm>
    </dsp:sp>
    <dsp:sp modelId="{25F9AD0E-FB4B-4EBB-B450-4C3A79132384}">
      <dsp:nvSpPr>
        <dsp:cNvPr id="0" name=""/>
        <dsp:cNvSpPr/>
      </dsp:nvSpPr>
      <dsp:spPr>
        <a:xfrm>
          <a:off x="0" y="2192711"/>
          <a:ext cx="2792852" cy="1047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Resilience and Support</a:t>
          </a:r>
          <a:endParaRPr lang="en-US" sz="2000" kern="1200"/>
        </a:p>
      </dsp:txBody>
      <dsp:txXfrm>
        <a:off x="51133" y="2243844"/>
        <a:ext cx="2690586" cy="945199"/>
      </dsp:txXfrm>
    </dsp:sp>
    <dsp:sp modelId="{FCFB6F72-686B-4444-B885-439F22CF605A}">
      <dsp:nvSpPr>
        <dsp:cNvPr id="0" name=""/>
        <dsp:cNvSpPr/>
      </dsp:nvSpPr>
      <dsp:spPr>
        <a:xfrm rot="5400000">
          <a:off x="6561457" y="-423848"/>
          <a:ext cx="1034359" cy="849855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Developing a leadership support programme for neighbourhood leads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Have consistent JD for GP Neighbourhood leads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Promote and support use of risk stratification and shared cared record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With Neighbourhood Alliance – impact on emergency avoidable admissions, targeted improvements in each ICT and support to innovation</a:t>
          </a:r>
        </a:p>
      </dsp:txBody>
      <dsp:txXfrm rot="-5400000">
        <a:off x="2829362" y="3358740"/>
        <a:ext cx="8448058" cy="933373"/>
      </dsp:txXfrm>
    </dsp:sp>
    <dsp:sp modelId="{3BEA571F-1DCE-445D-840D-3104F1AF3BA9}">
      <dsp:nvSpPr>
        <dsp:cNvPr id="0" name=""/>
        <dsp:cNvSpPr/>
      </dsp:nvSpPr>
      <dsp:spPr>
        <a:xfrm>
          <a:off x="0" y="3292550"/>
          <a:ext cx="2792852" cy="1047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Support Neighbourhood Development</a:t>
          </a:r>
          <a:endParaRPr lang="en-US" sz="2000" kern="1200"/>
        </a:p>
      </dsp:txBody>
      <dsp:txXfrm>
        <a:off x="51133" y="3343683"/>
        <a:ext cx="2690586" cy="9451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36D65-156F-4E10-84BA-25BFE2A0714E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02E84-F315-4273-8F12-98B20DD501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466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Emphasise local committees as key part of board and the direct link to ICT leadership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702E84-F315-4273-8F12-98B20DD501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196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86371" y="2821801"/>
            <a:ext cx="8290954" cy="1214397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000" b="1" i="0" baseline="0">
                <a:solidFill>
                  <a:srgbClr val="005456"/>
                </a:solidFill>
                <a:latin typeface="+mj-lt"/>
              </a:defRPr>
            </a:lvl1pPr>
          </a:lstStyle>
          <a:p>
            <a:r>
              <a:rPr lang="en-GB"/>
              <a:t>Click to add your title </a:t>
            </a:r>
            <a:br>
              <a:rPr lang="en-GB"/>
            </a:br>
            <a:r>
              <a:rPr lang="en-GB"/>
              <a:t>(use Arial Bold Headings)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6371" y="4213314"/>
            <a:ext cx="4800000" cy="485775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spcBef>
                <a:spcPts val="0"/>
              </a:spcBef>
              <a:buNone/>
              <a:defRPr sz="2000" b="0" i="0" baseline="0">
                <a:solidFill>
                  <a:srgbClr val="78BE20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/>
          </a:p>
        </p:txBody>
      </p:sp>
      <p:pic>
        <p:nvPicPr>
          <p:cNvPr id="7" name="Picture 6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ED3387EC-33E4-9F07-B237-0802018E1E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15224" y="5688088"/>
            <a:ext cx="4410075" cy="105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22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(One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5636" y="720000"/>
            <a:ext cx="11263745" cy="4963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768692"/>
                </a:solidFill>
                <a:latin typeface="+mj-lt"/>
              </a:defRPr>
            </a:lvl1pPr>
          </a:lstStyle>
          <a:p>
            <a:r>
              <a:rPr lang="en-GB"/>
              <a:t>Title (Arial Bold 32pt)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15636" y="1984568"/>
            <a:ext cx="11263746" cy="415343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rgbClr val="34434F"/>
                </a:solidFill>
                <a:latin typeface="Arial"/>
              </a:defRPr>
            </a:lvl1pPr>
            <a:lvl2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2pPr>
            <a:lvl3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3pPr>
            <a:lvl4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4pPr>
            <a:lvl5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5pPr>
          </a:lstStyle>
          <a:p>
            <a:pPr lvl="0"/>
            <a:r>
              <a:rPr lang="en-GB"/>
              <a:t>Add your text here (Arial 18pt)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F13B61F-349A-BE3B-198E-E5909F8809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941" y="1340964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</p:spTree>
    <p:extLst>
      <p:ext uri="{BB962C8B-B14F-4D97-AF65-F5344CB8AC3E}">
        <p14:creationId xmlns:p14="http://schemas.microsoft.com/office/powerpoint/2010/main" val="3353918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5636" y="720000"/>
            <a:ext cx="11263745" cy="4963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768692"/>
                </a:solidFill>
                <a:latin typeface="+mj-lt"/>
              </a:defRPr>
            </a:lvl1pPr>
          </a:lstStyle>
          <a:p>
            <a:r>
              <a:rPr lang="en-GB"/>
              <a:t>Title (Arial Bold 32pt)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15636" y="1984568"/>
            <a:ext cx="11263746" cy="4153432"/>
          </a:xfrm>
          <a:prstGeom prst="rect">
            <a:avLst/>
          </a:prstGeom>
        </p:spPr>
        <p:txBody>
          <a:bodyPr vert="horz" lIns="0" tIns="0" rIns="0" bIns="0" numCol="2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rgbClr val="34434F"/>
                </a:solidFill>
                <a:latin typeface="Arial"/>
              </a:defRPr>
            </a:lvl1pPr>
            <a:lvl2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2pPr>
            <a:lvl3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3pPr>
            <a:lvl4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4pPr>
            <a:lvl5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5pPr>
          </a:lstStyle>
          <a:p>
            <a:pPr lvl="0"/>
            <a:r>
              <a:rPr lang="en-GB"/>
              <a:t>Add your text here (Arial 18pt)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F13B61F-349A-BE3B-198E-E5909F8809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941" y="1340964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</p:spTree>
    <p:extLst>
      <p:ext uri="{BB962C8B-B14F-4D97-AF65-F5344CB8AC3E}">
        <p14:creationId xmlns:p14="http://schemas.microsoft.com/office/powerpoint/2010/main" val="1389596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AC2719C-DE40-6330-C121-8E5A158BD4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5636" y="720000"/>
            <a:ext cx="11263745" cy="10800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768692"/>
                </a:solidFill>
                <a:latin typeface="+mj-lt"/>
              </a:defRPr>
            </a:lvl1pPr>
          </a:lstStyle>
          <a:p>
            <a:r>
              <a:rPr lang="en-GB"/>
              <a:t>Title (Arial Bold 32pt)</a:t>
            </a:r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D690BAD-3F04-7822-243A-DC8B70ADC1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5636" y="1799999"/>
            <a:ext cx="11263745" cy="4226727"/>
          </a:xfrm>
          <a:prstGeom prst="rect">
            <a:avLst/>
          </a:prstGeom>
        </p:spPr>
        <p:txBody>
          <a:bodyPr vert="horz" lIns="0" tIns="0" rIns="0" bIns="0" numCol="1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rgbClr val="34434F"/>
                </a:solidFill>
                <a:latin typeface="Arial"/>
              </a:defRPr>
            </a:lvl1pPr>
            <a:lvl2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2pPr>
            <a:lvl3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3pPr>
            <a:lvl4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4pPr>
            <a:lvl5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5pPr>
          </a:lstStyle>
          <a:p>
            <a:pPr lvl="0"/>
            <a:r>
              <a:rPr lang="en-GB"/>
              <a:t>Add your text here (Arial 18pt)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00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38B7329-E88E-066A-94C0-531873BE4C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5636" y="1799999"/>
            <a:ext cx="7056582" cy="422672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rgbClr val="34434F"/>
                </a:solidFill>
                <a:latin typeface="Arial"/>
              </a:defRPr>
            </a:lvl1pPr>
            <a:lvl2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2pPr>
            <a:lvl3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3pPr>
            <a:lvl4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4pPr>
            <a:lvl5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5pPr>
          </a:lstStyle>
          <a:p>
            <a:pPr lvl="0"/>
            <a:r>
              <a:rPr lang="en-GB"/>
              <a:t>Add your text here (Arial 18pt)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EE51E57-AFD2-0FC5-83E7-BEE6BDFA2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5636" y="720000"/>
            <a:ext cx="11263745" cy="10800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768692"/>
                </a:solidFill>
                <a:latin typeface="+mj-lt"/>
              </a:defRPr>
            </a:lvl1pPr>
          </a:lstStyle>
          <a:p>
            <a:r>
              <a:rPr lang="en-GB"/>
              <a:t>Title (Arial Bold 32pt)</a:t>
            </a:r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5C79C82-E0CA-EC5C-92F4-3969C21BF2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83236" y="1817386"/>
            <a:ext cx="1727200" cy="195897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BB70656-A9D5-CB3C-9E3E-A2DE707877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52181" y="1817386"/>
            <a:ext cx="1727200" cy="195897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GB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42E18C34-4DC4-94A9-5585-FBE181FBE8E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83236" y="4067751"/>
            <a:ext cx="1727200" cy="195897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GB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D43EEACA-F330-0895-79EF-1D5759DB19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52181" y="4067751"/>
            <a:ext cx="1727200" cy="195897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96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5B52EF-3B08-E6B7-F45C-1CD7075C2CC6}"/>
              </a:ext>
            </a:extLst>
          </p:cNvPr>
          <p:cNvSpPr/>
          <p:nvPr userDrawn="1"/>
        </p:nvSpPr>
        <p:spPr>
          <a:xfrm>
            <a:off x="8048625" y="6181725"/>
            <a:ext cx="3724275" cy="382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053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86E3EB4-6D72-7109-A67D-4DE60DE1CA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A7E8F4-CF86-7365-E7B1-CD87A986C9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298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32D0E49-0F4B-243D-7A15-E153AC87A1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EDC512E-AF32-D729-B642-2DD05194E0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7E2EDC3-3D4B-2C7F-E444-916689C229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2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</p:spTree>
    <p:extLst>
      <p:ext uri="{BB962C8B-B14F-4D97-AF65-F5344CB8AC3E}">
        <p14:creationId xmlns:p14="http://schemas.microsoft.com/office/powerpoint/2010/main" val="1043120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76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1C97804-47B6-4875-A441-650BE54EAB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3135804"/>
            <a:ext cx="6157452" cy="586392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5400" b="1" i="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Divider (Arial Black 54pt)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55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5B52EF-3B08-E6B7-F45C-1CD7075C2CC6}"/>
              </a:ext>
            </a:extLst>
          </p:cNvPr>
          <p:cNvSpPr/>
          <p:nvPr userDrawn="1"/>
        </p:nvSpPr>
        <p:spPr>
          <a:xfrm>
            <a:off x="8048625" y="6181725"/>
            <a:ext cx="3724275" cy="382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600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86371" y="2821801"/>
            <a:ext cx="8290954" cy="1214397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000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your title </a:t>
            </a:r>
            <a:br>
              <a:rPr lang="en-GB"/>
            </a:br>
            <a:r>
              <a:rPr lang="en-GB"/>
              <a:t>(use Arial Bold Headings)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6371" y="4213314"/>
            <a:ext cx="4800000" cy="485775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spcBef>
                <a:spcPts val="0"/>
              </a:spcBef>
              <a:buNone/>
              <a:defRPr sz="2000" b="0" i="0" baseline="0">
                <a:solidFill>
                  <a:srgbClr val="78BE20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3387EC-33E4-9F07-B237-0802018E1E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15225" y="5688088"/>
            <a:ext cx="4410073" cy="105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81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86E3EB4-6D72-7109-A67D-4DE60DE1CA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A7E8F4-CF86-7365-E7B1-CD87A986C9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898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2349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Slide">
    <p:bg>
      <p:bgPr>
        <a:solidFill>
          <a:srgbClr val="EA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BCE0CE0-0E00-54C3-5818-A8E36853C2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biLevel thresh="25000"/>
            <a:alphaModFix/>
          </a:blip>
          <a:srcRect l="14967" t="44560" r="1"/>
          <a:stretch/>
        </p:blipFill>
        <p:spPr>
          <a:xfrm rot="10800000">
            <a:off x="9276226" y="4956944"/>
            <a:ext cx="2915774" cy="19010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41AC1FC-E2D2-AE18-C33E-31935CB76192}"/>
              </a:ext>
            </a:extLst>
          </p:cNvPr>
          <p:cNvSpPr/>
          <p:nvPr userDrawn="1"/>
        </p:nvSpPr>
        <p:spPr>
          <a:xfrm>
            <a:off x="0" y="0"/>
            <a:ext cx="12192000" cy="866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428352C-1678-8389-3413-A4823E3900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256" y="-18925"/>
            <a:ext cx="2278743" cy="10254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5BEDFD-2D19-7401-8A6F-65921EEDB093}"/>
              </a:ext>
            </a:extLst>
          </p:cNvPr>
          <p:cNvSpPr txBox="1"/>
          <p:nvPr userDrawn="1"/>
        </p:nvSpPr>
        <p:spPr>
          <a:xfrm>
            <a:off x="11182350" y="6642556"/>
            <a:ext cx="10096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5FD5268-E9A7-4970-A402-815F656086D6}" type="slidenum">
              <a:rPr lang="en-GB" sz="800" smtClean="0">
                <a:solidFill>
                  <a:srgbClr val="0074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>
              <a:solidFill>
                <a:srgbClr val="0074B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E031F6-2CC3-F69D-3791-53F6F004784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016" y="217932"/>
            <a:ext cx="1200377" cy="45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72137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One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89491DE-F512-5B39-2525-623232BE23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5636" y="481875"/>
            <a:ext cx="11364423" cy="5658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005456"/>
                </a:solidFill>
                <a:latin typeface="+mj-lt"/>
              </a:defRPr>
            </a:lvl1pPr>
          </a:lstStyle>
          <a:p>
            <a:r>
              <a:rPr lang="en-GB"/>
              <a:t>Title (Arial Bold 32pt)</a:t>
            </a:r>
            <a:endParaRPr lang="en-US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0411F628-3C84-F926-DA54-D5FC49991F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5635" y="1746442"/>
            <a:ext cx="11364423" cy="444480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tx1"/>
                </a:solidFill>
                <a:latin typeface="Arial"/>
              </a:defRPr>
            </a:lvl1pPr>
            <a:lvl2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2pPr>
            <a:lvl3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3pPr>
            <a:lvl4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4pPr>
            <a:lvl5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5pPr>
          </a:lstStyle>
          <a:p>
            <a:pPr lvl="0"/>
            <a:r>
              <a:rPr lang="en-GB"/>
              <a:t>Add your text here (Arial 18pt)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6CAEDB5-0EE9-6876-DA3C-6924EDE59B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941" y="1126028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78BE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</p:spTree>
    <p:extLst>
      <p:ext uri="{BB962C8B-B14F-4D97-AF65-F5344CB8AC3E}">
        <p14:creationId xmlns:p14="http://schemas.microsoft.com/office/powerpoint/2010/main" val="2815123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ple 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9C5210B-7324-DADC-EEB4-8A2153CC78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5636" y="481875"/>
            <a:ext cx="11364423" cy="5658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005456"/>
                </a:solidFill>
                <a:latin typeface="+mj-lt"/>
              </a:defRPr>
            </a:lvl1pPr>
          </a:lstStyle>
          <a:p>
            <a:r>
              <a:rPr lang="en-GB"/>
              <a:t>Title (Arial Bold 32pt)</a:t>
            </a:r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33A09C1-9C7C-DE2B-C31B-F44B0EC6C4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5636" y="1746442"/>
            <a:ext cx="5451764" cy="444480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tx1"/>
                </a:solidFill>
                <a:latin typeface="Arial"/>
              </a:defRPr>
            </a:lvl1pPr>
            <a:lvl2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2pPr>
            <a:lvl3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3pPr>
            <a:lvl4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4pPr>
            <a:lvl5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5pPr>
          </a:lstStyle>
          <a:p>
            <a:pPr lvl="0"/>
            <a:r>
              <a:rPr lang="en-GB"/>
              <a:t>Add your text here (Arial 18pt)</a:t>
            </a:r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E0DCBF5-F095-2532-29EE-5F7B874B41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941" y="1126028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78BE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ED4EC5C1-5FB9-12A1-720C-EFF1FAFC98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24600" y="1746442"/>
            <a:ext cx="5451764" cy="444480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tx1"/>
                </a:solidFill>
                <a:latin typeface="Arial"/>
              </a:defRPr>
            </a:lvl1pPr>
            <a:lvl2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2pPr>
            <a:lvl3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3pPr>
            <a:lvl4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4pPr>
            <a:lvl5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5pPr>
          </a:lstStyle>
          <a:p>
            <a:pPr lvl="0"/>
            <a:r>
              <a:rPr lang="en-GB"/>
              <a:t>Add your text here (Arial 18pt)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6081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(One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7C361-6BDE-A8AB-84FA-92C3F470E6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5636" y="481875"/>
            <a:ext cx="11364423" cy="5658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005456"/>
                </a:solidFill>
                <a:latin typeface="+mj-lt"/>
              </a:defRPr>
            </a:lvl1pPr>
          </a:lstStyle>
          <a:p>
            <a:r>
              <a:rPr lang="en-GB"/>
              <a:t>Title (Arial Bold 32pt)</a:t>
            </a:r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6A01162E-829A-8C2E-F10A-12AD67ABC0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5635" y="1362076"/>
            <a:ext cx="11364423" cy="482917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tx1"/>
                </a:solidFill>
                <a:latin typeface="Arial"/>
              </a:defRPr>
            </a:lvl1pPr>
            <a:lvl2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2pPr>
            <a:lvl3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3pPr>
            <a:lvl4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4pPr>
            <a:lvl5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5pPr>
          </a:lstStyle>
          <a:p>
            <a:pPr lvl="0"/>
            <a:r>
              <a:rPr lang="en-GB"/>
              <a:t>Add your text here (Arial 18pt)</a:t>
            </a:r>
          </a:p>
        </p:txBody>
      </p:sp>
    </p:spTree>
    <p:extLst>
      <p:ext uri="{BB962C8B-B14F-4D97-AF65-F5344CB8AC3E}">
        <p14:creationId xmlns:p14="http://schemas.microsoft.com/office/powerpoint/2010/main" val="21973616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DDE68E6-823B-1AF0-3617-A0B7ECD4AE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5636" y="481875"/>
            <a:ext cx="11364423" cy="5658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005456"/>
                </a:solidFill>
                <a:latin typeface="+mj-lt"/>
              </a:defRPr>
            </a:lvl1pPr>
          </a:lstStyle>
          <a:p>
            <a:r>
              <a:rPr lang="en-GB"/>
              <a:t>Title (Arial Bold 32pt)</a:t>
            </a:r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3B8E9D26-C47A-54D2-28A8-5463E95B8B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636" y="1362076"/>
            <a:ext cx="5451764" cy="48291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tx1"/>
                </a:solidFill>
                <a:latin typeface="Arial"/>
              </a:defRPr>
            </a:lvl1pPr>
            <a:lvl2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2pPr>
            <a:lvl3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3pPr>
            <a:lvl4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4pPr>
            <a:lvl5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5pPr>
          </a:lstStyle>
          <a:p>
            <a:pPr lvl="0"/>
            <a:r>
              <a:rPr lang="en-GB"/>
              <a:t>Add your text here (Arial 18pt)</a:t>
            </a:r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E683945-3090-A7C9-CC2D-4178BD0E3E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24600" y="1362076"/>
            <a:ext cx="5451764" cy="48291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tx1"/>
                </a:solidFill>
                <a:latin typeface="Arial"/>
              </a:defRPr>
            </a:lvl1pPr>
            <a:lvl2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2pPr>
            <a:lvl3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3pPr>
            <a:lvl4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4pPr>
            <a:lvl5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5pPr>
          </a:lstStyle>
          <a:p>
            <a:pPr lvl="0"/>
            <a:r>
              <a:rPr lang="en-GB"/>
              <a:t>Add your text here (Arial 18pt)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843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4C6-1DE2-44F4-11E1-FE90D1FD0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5636" y="481875"/>
            <a:ext cx="11364423" cy="5658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005456"/>
                </a:solidFill>
                <a:latin typeface="+mj-lt"/>
              </a:defRPr>
            </a:lvl1pPr>
          </a:lstStyle>
          <a:p>
            <a:r>
              <a:rPr lang="en-GB"/>
              <a:t>Title (Arial Bold 32pt)</a:t>
            </a:r>
            <a:endParaRPr lang="en-US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E688790-473C-38D5-8851-44421DC539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5635" y="1362076"/>
            <a:ext cx="7909215" cy="482917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tx1"/>
                </a:solidFill>
                <a:latin typeface="Arial"/>
              </a:defRPr>
            </a:lvl1pPr>
            <a:lvl2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2pPr>
            <a:lvl3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3pPr>
            <a:lvl4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4pPr>
            <a:lvl5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5pPr>
          </a:lstStyle>
          <a:p>
            <a:pPr lvl="0"/>
            <a:r>
              <a:rPr lang="en-GB"/>
              <a:t>Add your text here (Arial 18pt)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D5885D4-ADDF-B6F4-0156-CD1760E9C2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22970" y="1219200"/>
            <a:ext cx="2957867" cy="2847975"/>
          </a:xfrm>
          <a:prstGeom prst="ellipse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13AE35B3-397D-050B-E19E-800F84AA58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723646" y="3766198"/>
            <a:ext cx="2315829" cy="2229790"/>
          </a:xfrm>
          <a:prstGeom prst="ellipse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5687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C460845-CAA9-2ACB-9974-99350D92DB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1948" y="6283338"/>
            <a:ext cx="3414252" cy="33552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0FEABC8-EE8E-CF75-68F9-4CA46CDEC7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2709000"/>
            <a:ext cx="6068552" cy="14400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5400" b="1" i="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</a:t>
            </a:r>
            <a:br>
              <a:rPr lang="en-GB"/>
            </a:br>
            <a:r>
              <a:rPr lang="en-GB"/>
              <a:t>(Arial Black 54pt)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79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356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86371" y="2821801"/>
            <a:ext cx="8290954" cy="1214397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000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your divider title</a:t>
            </a:r>
            <a:br>
              <a:rPr lang="en-GB"/>
            </a:br>
            <a:r>
              <a:rPr lang="en-GB"/>
              <a:t>(use Arial Bold Headings)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3387EC-33E4-9F07-B237-0802018E1E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15225" y="5688088"/>
            <a:ext cx="4410073" cy="105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36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86E3EB4-6D72-7109-A67D-4DE60DE1CA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A7E8F4-CF86-7365-E7B1-CD87A986C9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FA686CE-D686-88B0-E289-8412BD09B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0154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EDC512E-AF32-D729-B642-2DD05194E0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7E2EDC3-3D4B-2C7F-E444-916689C229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2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9410BE-6EA7-85B3-A4E1-14634B1743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0694816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400" b="1" i="0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GB"/>
              <a:t>Title (Arial Black 24pt)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0029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0694816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400" b="1" i="0" baseline="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en-GB"/>
              <a:t>Title (Arial Black 24pt)</a:t>
            </a:r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B69E7F7E-D3F6-C775-FA61-49A29443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0029" y="6521933"/>
            <a:ext cx="705508" cy="26161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lang="en-US" sz="1000" smtClean="0">
                <a:solidFill>
                  <a:schemeClr val="tx1"/>
                </a:solidFill>
              </a:defRPr>
            </a:lvl1pPr>
          </a:lstStyle>
          <a:p>
            <a:pPr>
              <a:spcAft>
                <a:spcPts val="600"/>
              </a:spcAft>
            </a:pPr>
            <a:fld id="{4BED1003-6EC0-014D-BDDA-904A1E92149C}" type="slidenum">
              <a:rPr lang="en-GB" smtClean="0"/>
              <a:pPr>
                <a:spcAft>
                  <a:spcPts val="600"/>
                </a:spcAft>
              </a:pPr>
              <a:t>‹#›</a:t>
            </a:fld>
            <a:endParaRPr lang="en-GB"/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1B1508B6-1E42-5187-D83E-11CB15F908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488" y="6521933"/>
            <a:ext cx="10806111" cy="261610"/>
          </a:xfrm>
          <a:prstGeom prst="rect">
            <a:avLst/>
          </a:prstGeom>
        </p:spPr>
        <p:txBody>
          <a:bodyPr lIns="72000" tIns="72000" rIns="72000" bIns="72000" anchor="ctr" anchorCtr="0">
            <a:noAutofit/>
          </a:bodyPr>
          <a:lstStyle>
            <a:lvl1pPr marL="0" indent="0">
              <a:buNone/>
              <a:defRPr sz="1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GB"/>
              <a:t>Source: Reference should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809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37086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1C97804-47B6-4875-A441-650BE54EAB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3135804"/>
            <a:ext cx="6157452" cy="586392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5400" b="1" i="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Divider (Arial Black 54pt)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688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0694816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400" b="1" i="0" baseline="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en-GB"/>
              <a:t>Title (Arial Black 24pt)</a:t>
            </a:r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B69E7F7E-D3F6-C775-FA61-49A29443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0029" y="6521933"/>
            <a:ext cx="705508" cy="26161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lang="en-US" sz="1000" smtClean="0">
                <a:solidFill>
                  <a:schemeClr val="tx1"/>
                </a:solidFill>
              </a:defRPr>
            </a:lvl1pPr>
          </a:lstStyle>
          <a:p>
            <a:pPr>
              <a:spcAft>
                <a:spcPts val="600"/>
              </a:spcAft>
            </a:pPr>
            <a:fld id="{4BED1003-6EC0-014D-BDDA-904A1E92149C}" type="slidenum">
              <a:rPr lang="en-GB" smtClean="0"/>
              <a:pPr>
                <a:spcAft>
                  <a:spcPts val="600"/>
                </a:spcAft>
              </a:pPr>
              <a:t>‹#›</a:t>
            </a:fld>
            <a:endParaRPr lang="en-GB"/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1B1508B6-1E42-5187-D83E-11CB15F908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488" y="6521933"/>
            <a:ext cx="10806111" cy="261610"/>
          </a:xfrm>
          <a:prstGeom prst="rect">
            <a:avLst/>
          </a:prstGeom>
        </p:spPr>
        <p:txBody>
          <a:bodyPr lIns="72000" tIns="72000" rIns="72000" bIns="72000" anchor="ctr" anchorCtr="0">
            <a:noAutofit/>
          </a:bodyPr>
          <a:lstStyle>
            <a:lvl1pPr marL="0" indent="0">
              <a:buNone/>
              <a:defRPr sz="1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GB"/>
              <a:t>Source: Reference should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075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763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146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86E3EB4-6D72-7109-A67D-4DE60DE1CA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A7E8F4-CF86-7365-E7B1-CD87A986C9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C73644A-8E0F-0F80-8F87-D9F835A183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942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23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C460845-CAA9-2ACB-9974-99350D92DB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1948" y="6283338"/>
            <a:ext cx="3414252" cy="33552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0FEABC8-EE8E-CF75-68F9-4CA46CDEC7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2709000"/>
            <a:ext cx="6068552" cy="14400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5400" b="1" i="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</a:t>
            </a:r>
            <a:br>
              <a:rPr lang="en-GB"/>
            </a:br>
            <a:r>
              <a:rPr lang="en-GB"/>
              <a:t>(Arial Black 54pt)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61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7035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86E3EB4-6D72-7109-A67D-4DE60DE1CA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A7E8F4-CF86-7365-E7B1-CD87A986C9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C73644A-8E0F-0F80-8F87-D9F835A183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075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773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295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86E3EB4-6D72-7109-A67D-4DE60DE1CA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A7E8F4-CF86-7365-E7B1-CD87A986C9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C73644A-8E0F-0F80-8F87-D9F835A183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254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32D0E49-0F4B-243D-7A15-E153AC87A1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EDC512E-AF32-D729-B642-2DD05194E0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7E2EDC3-3D4B-2C7F-E444-916689C229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2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</p:spTree>
    <p:extLst>
      <p:ext uri="{BB962C8B-B14F-4D97-AF65-F5344CB8AC3E}">
        <p14:creationId xmlns:p14="http://schemas.microsoft.com/office/powerpoint/2010/main" val="35666628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0694816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400" b="1" i="0" baseline="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GB"/>
              <a:t>Title (Arial Black 24pt)</a:t>
            </a:r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B69E7F7E-D3F6-C775-FA61-49A29443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0029" y="6521933"/>
            <a:ext cx="705508" cy="26161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lang="en-US" sz="1000" smtClean="0">
                <a:solidFill>
                  <a:schemeClr val="tx1"/>
                </a:solidFill>
              </a:defRPr>
            </a:lvl1pPr>
          </a:lstStyle>
          <a:p>
            <a:pPr>
              <a:spcAft>
                <a:spcPts val="600"/>
              </a:spcAft>
            </a:pPr>
            <a:fld id="{4BED1003-6EC0-014D-BDDA-904A1E92149C}" type="slidenum">
              <a:rPr lang="en-GB" smtClean="0"/>
              <a:pPr>
                <a:spcAft>
                  <a:spcPts val="600"/>
                </a:spcAft>
              </a:pPr>
              <a:t>‹#›</a:t>
            </a:fld>
            <a:endParaRPr lang="en-GB"/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1B1508B6-1E42-5187-D83E-11CB15F908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488" y="6521933"/>
            <a:ext cx="10806111" cy="261610"/>
          </a:xfrm>
          <a:prstGeom prst="rect">
            <a:avLst/>
          </a:prstGeom>
        </p:spPr>
        <p:txBody>
          <a:bodyPr lIns="72000" tIns="72000" rIns="72000" bIns="72000" anchor="ctr" anchorCtr="0">
            <a:noAutofit/>
          </a:bodyPr>
          <a:lstStyle>
            <a:lvl1pPr marL="0" indent="0">
              <a:buNone/>
              <a:defRPr sz="1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GB"/>
              <a:t>Source: Reference should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3327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9" y="1306768"/>
            <a:ext cx="11368578" cy="4848226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16pt)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FB4F204-7637-0FBB-3FAD-DB5B5DEF87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0694816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400" b="1" i="0" baseline="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GB"/>
              <a:t>Title (Arial Black 24pt)</a:t>
            </a:r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7F660CDC-B117-B519-7877-C42A2B065F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0029" y="6521933"/>
            <a:ext cx="705508" cy="26161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lang="en-US" sz="1000" smtClean="0">
                <a:solidFill>
                  <a:schemeClr val="tx1"/>
                </a:solidFill>
              </a:defRPr>
            </a:lvl1pPr>
          </a:lstStyle>
          <a:p>
            <a:pPr>
              <a:spcAft>
                <a:spcPts val="600"/>
              </a:spcAft>
            </a:pPr>
            <a:fld id="{4BED1003-6EC0-014D-BDDA-904A1E92149C}" type="slidenum">
              <a:rPr lang="en-GB" smtClean="0"/>
              <a:pPr>
                <a:spcAft>
                  <a:spcPts val="600"/>
                </a:spcAft>
              </a:pPr>
              <a:t>‹#›</a:t>
            </a:fld>
            <a:endParaRPr lang="en-GB"/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903C3A80-5B6D-FA1D-1544-1E2772FA6DC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488" y="6521933"/>
            <a:ext cx="10806111" cy="261610"/>
          </a:xfrm>
          <a:prstGeom prst="rect">
            <a:avLst/>
          </a:prstGeom>
        </p:spPr>
        <p:txBody>
          <a:bodyPr lIns="72000" tIns="72000" rIns="72000" bIns="72000" anchor="ctr" anchorCtr="0">
            <a:noAutofit/>
          </a:bodyPr>
          <a:lstStyle>
            <a:lvl1pPr marL="0" indent="0">
              <a:buNone/>
              <a:defRPr sz="1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GB"/>
              <a:t>Source: Reference should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366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25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86E3EB4-6D72-7109-A67D-4DE60DE1CA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A7E8F4-CF86-7365-E7B1-CD87A986C9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FA686CE-D686-88B0-E289-8412BD09B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4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CB8AC88-2E93-CF56-137C-795FC2E5AF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4800000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6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23F9C7D-4536-1B0A-7900-622350781F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5212875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</a:t>
            </a:r>
          </a:p>
          <a:p>
            <a:pPr lvl="0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24744C-56F0-BDA1-3E0A-E0C331AE52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149999"/>
            <a:ext cx="11368578" cy="3722900"/>
          </a:xfrm>
          <a:prstGeom prst="rect">
            <a:avLst/>
          </a:prstGeom>
        </p:spPr>
        <p:txBody>
          <a:bodyPr numCol="2" spcCol="720000"/>
          <a:lstStyle>
            <a:lvl1pPr marL="0" indent="0">
              <a:buNone/>
              <a:defRPr sz="2000">
                <a:solidFill>
                  <a:srgbClr val="3443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Lorem ipsum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dolor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sit amet,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consectetur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adipiscing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elit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,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sed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do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eiusmod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tempor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incididunt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ut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labore et dolore magna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aliqua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. Ut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enim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ad minim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veniam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,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quis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nostrud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exercitation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ullamco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laboris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nisi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ut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aliquip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ex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ea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commodo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consequat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. Duis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aute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irure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dolor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in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reprehenderit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in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voluptate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velit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esse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cillum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dolore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eu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fugiat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nulla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pariatur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.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Excepteur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sint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occaecat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cupidatat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non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proident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, sunt in culpa qui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officia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deserunt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mollit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anim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id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est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laborum.</a:t>
            </a:r>
          </a:p>
          <a:p>
            <a:pPr lvl="0"/>
            <a:endParaRPr lang="en-GB" b="0" i="0">
              <a:solidFill>
                <a:srgbClr val="000000"/>
              </a:solidFill>
              <a:effectLst/>
              <a:latin typeface="Open Sans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Lorem ipsum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dolor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sit amet,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consectetur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adipiscing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elit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,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sed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do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eiusmod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tempor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incididunt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ut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labore et dolore magna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aliqua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. Ut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enim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ad minim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veniam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,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quis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nostrud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exercitation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ullamco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laboris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nisi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ut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aliquip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ex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ea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commodo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consequat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. Duis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aute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irure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dolor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in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reprehenderit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in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voluptate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velit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esse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cillum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dolore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eu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fugiat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nulla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pariatur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.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Excepteur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sint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occaecat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cupidatat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non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proident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, sunt in culpa qui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officia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deserunt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mollit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anim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id </a:t>
            </a:r>
            <a:r>
              <a:rPr lang="en-GB" b="0" i="0" err="1">
                <a:solidFill>
                  <a:srgbClr val="000000"/>
                </a:solidFill>
                <a:effectLst/>
                <a:latin typeface="Open Sans" pitchFamily="2" charset="0"/>
              </a:rPr>
              <a:t>est</a:t>
            </a:r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 laborum.</a:t>
            </a:r>
          </a:p>
          <a:p>
            <a:pPr lvl="0"/>
            <a:endParaRPr lang="en-GB" b="0" i="0">
              <a:solidFill>
                <a:srgbClr val="000000"/>
              </a:solidFill>
              <a:effectLst/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6090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EDC512E-AF32-D729-B642-2DD05194E0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7E2EDC3-3D4B-2C7F-E444-916689C229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2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9410BE-6EA7-85B3-A4E1-14634B1743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0694816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400" b="1" i="0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GB"/>
              <a:t>Title (Arial Black 24pt)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9967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0694816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400" b="1" i="0" baseline="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en-GB"/>
              <a:t>Title (Arial Black 24pt)</a:t>
            </a:r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B69E7F7E-D3F6-C775-FA61-49A29443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0029" y="6521933"/>
            <a:ext cx="705508" cy="26161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lang="en-US" sz="1000" smtClean="0">
                <a:solidFill>
                  <a:schemeClr val="tx1"/>
                </a:solidFill>
              </a:defRPr>
            </a:lvl1pPr>
          </a:lstStyle>
          <a:p>
            <a:pPr>
              <a:spcAft>
                <a:spcPts val="600"/>
              </a:spcAft>
            </a:pPr>
            <a:fld id="{4BED1003-6EC0-014D-BDDA-904A1E92149C}" type="slidenum">
              <a:rPr lang="en-GB" smtClean="0"/>
              <a:pPr>
                <a:spcAft>
                  <a:spcPts val="600"/>
                </a:spcAft>
              </a:pPr>
              <a:t>‹#›</a:t>
            </a:fld>
            <a:endParaRPr lang="en-GB"/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1B1508B6-1E42-5187-D83E-11CB15F908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488" y="6521933"/>
            <a:ext cx="10806111" cy="261610"/>
          </a:xfrm>
          <a:prstGeom prst="rect">
            <a:avLst/>
          </a:prstGeom>
        </p:spPr>
        <p:txBody>
          <a:bodyPr lIns="72000" tIns="72000" rIns="72000" bIns="72000" anchor="ctr" anchorCtr="0">
            <a:noAutofit/>
          </a:bodyPr>
          <a:lstStyle>
            <a:lvl1pPr marL="0" indent="0">
              <a:buNone/>
              <a:defRPr sz="1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GB"/>
              <a:t>Source: Reference should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672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99448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4589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537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86E3EB4-6D72-7109-A67D-4DE60DE1CA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A7E8F4-CF86-7365-E7B1-CD87A986C9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C73644A-8E0F-0F80-8F87-D9F835A183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1341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928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5728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86E3EB4-6D72-7109-A67D-4DE60DE1CA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A7E8F4-CF86-7365-E7B1-CD87A986C9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C73644A-8E0F-0F80-8F87-D9F835A183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110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9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</p:spTree>
    <p:extLst>
      <p:ext uri="{BB962C8B-B14F-4D97-AF65-F5344CB8AC3E}">
        <p14:creationId xmlns:p14="http://schemas.microsoft.com/office/powerpoint/2010/main" val="32581154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A2033B-6274-A6B6-3443-A7F58DF17B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913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86E3EB4-6D72-7109-A67D-4DE60DE1CA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A7E8F4-CF86-7365-E7B1-CD87A986C9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C73644A-8E0F-0F80-8F87-D9F835A183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2919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32D0E49-0F4B-243D-7A15-E153AC87A1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EDC512E-AF32-D729-B642-2DD05194E0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7E2EDC3-3D4B-2C7F-E444-916689C229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2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</p:spTree>
    <p:extLst>
      <p:ext uri="{BB962C8B-B14F-4D97-AF65-F5344CB8AC3E}">
        <p14:creationId xmlns:p14="http://schemas.microsoft.com/office/powerpoint/2010/main" val="19573572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0694816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400" b="1" i="0" baseline="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GB"/>
              <a:t>Title (Arial Black 24pt)</a:t>
            </a:r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B69E7F7E-D3F6-C775-FA61-49A29443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0029" y="6521933"/>
            <a:ext cx="705508" cy="26161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lang="en-US" sz="1000" smtClean="0">
                <a:solidFill>
                  <a:schemeClr val="tx1"/>
                </a:solidFill>
              </a:defRPr>
            </a:lvl1pPr>
          </a:lstStyle>
          <a:p>
            <a:pPr>
              <a:spcAft>
                <a:spcPts val="600"/>
              </a:spcAft>
            </a:pPr>
            <a:fld id="{4BED1003-6EC0-014D-BDDA-904A1E92149C}" type="slidenum">
              <a:rPr lang="en-GB" smtClean="0"/>
              <a:pPr>
                <a:spcAft>
                  <a:spcPts val="600"/>
                </a:spcAft>
              </a:pPr>
              <a:t>‹#›</a:t>
            </a:fld>
            <a:endParaRPr lang="en-GB"/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1B1508B6-1E42-5187-D83E-11CB15F908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488" y="6521933"/>
            <a:ext cx="10806111" cy="261610"/>
          </a:xfrm>
          <a:prstGeom prst="rect">
            <a:avLst/>
          </a:prstGeom>
        </p:spPr>
        <p:txBody>
          <a:bodyPr lIns="72000" tIns="72000" rIns="72000" bIns="72000" anchor="ctr" anchorCtr="0">
            <a:noAutofit/>
          </a:bodyPr>
          <a:lstStyle>
            <a:lvl1pPr marL="0" indent="0">
              <a:buNone/>
              <a:defRPr sz="1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GB"/>
              <a:t>Source: Reference should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556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imple 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1D77095-8D68-FFC3-289A-C361785142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9" y="1306768"/>
            <a:ext cx="11368578" cy="4848226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16pt)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FB4F204-7637-0FBB-3FAD-DB5B5DEF87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0694816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400" b="1" i="0" baseline="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GB"/>
              <a:t>Title (Arial Black 24pt)</a:t>
            </a:r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7F660CDC-B117-B519-7877-C42A2B065F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0029" y="6521933"/>
            <a:ext cx="705508" cy="26161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lang="en-US" sz="1000" smtClean="0">
                <a:solidFill>
                  <a:schemeClr val="tx1"/>
                </a:solidFill>
              </a:defRPr>
            </a:lvl1pPr>
          </a:lstStyle>
          <a:p>
            <a:pPr>
              <a:spcAft>
                <a:spcPts val="600"/>
              </a:spcAft>
            </a:pPr>
            <a:fld id="{4BED1003-6EC0-014D-BDDA-904A1E92149C}" type="slidenum">
              <a:rPr lang="en-GB" smtClean="0"/>
              <a:pPr>
                <a:spcAft>
                  <a:spcPts val="600"/>
                </a:spcAft>
              </a:pPr>
              <a:t>‹#›</a:t>
            </a:fld>
            <a:endParaRPr lang="en-GB"/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903C3A80-5B6D-FA1D-1544-1E2772FA6DC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488" y="6521933"/>
            <a:ext cx="10806111" cy="261610"/>
          </a:xfrm>
          <a:prstGeom prst="rect">
            <a:avLst/>
          </a:prstGeom>
        </p:spPr>
        <p:txBody>
          <a:bodyPr lIns="72000" tIns="72000" rIns="72000" bIns="72000" anchor="ctr" anchorCtr="0">
            <a:noAutofit/>
          </a:bodyPr>
          <a:lstStyle>
            <a:lvl1pPr marL="0" indent="0">
              <a:buNone/>
              <a:defRPr sz="1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GB"/>
              <a:t>Source: Reference should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67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(one colo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86E3EB4-6D72-7109-A67D-4DE60DE1CA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168435"/>
            <a:ext cx="11368118" cy="51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 text optional (Arial Bold 24pt)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A7E8F4-CF86-7365-E7B1-CD87A986C9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2032000"/>
            <a:ext cx="11368578" cy="4044951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CE376A-7A54-ABF4-5EBF-16A405B4BF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80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text (One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5636" y="720000"/>
            <a:ext cx="11263745" cy="10800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768692"/>
                </a:solidFill>
                <a:latin typeface="+mj-lt"/>
              </a:defRPr>
            </a:lvl1pPr>
          </a:lstStyle>
          <a:p>
            <a:r>
              <a:rPr lang="en-GB"/>
              <a:t>Title (Arial Bold 32pt)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15636" y="1800000"/>
            <a:ext cx="11263746" cy="4338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rgbClr val="34434F"/>
                </a:solidFill>
                <a:latin typeface="Arial"/>
              </a:defRPr>
            </a:lvl1pPr>
            <a:lvl2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2pPr>
            <a:lvl3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3pPr>
            <a:lvl4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4pPr>
            <a:lvl5pPr>
              <a:spcBef>
                <a:spcPts val="0"/>
              </a:spcBef>
              <a:defRPr sz="1200" baseline="0">
                <a:solidFill>
                  <a:srgbClr val="34434F"/>
                </a:solidFill>
                <a:latin typeface="Arial"/>
              </a:defRPr>
            </a:lvl5pPr>
          </a:lstStyle>
          <a:p>
            <a:pPr lvl="0"/>
            <a:r>
              <a:rPr lang="en-GB"/>
              <a:t>Add your text here (Arial 18pt)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609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mple 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11B14BA-FAFD-4150-1B36-1290F03677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488" y="1581149"/>
            <a:ext cx="11368578" cy="4438651"/>
          </a:xfrm>
          <a:prstGeom prst="rect">
            <a:avLst/>
          </a:prstGeom>
        </p:spPr>
        <p:txBody>
          <a:bodyPr numCol="2" spcCol="72000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b="0" i="0">
                <a:solidFill>
                  <a:srgbClr val="000000"/>
                </a:solidFill>
                <a:effectLst/>
                <a:latin typeface="Open Sans" pitchFamily="2" charset="0"/>
              </a:rPr>
              <a:t>Add your text here (Arial 18pt)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2DBC3F0-5EC0-DDAB-A4E2-4D842E97A2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948" y="450557"/>
            <a:ext cx="11368118" cy="5863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200" b="1" i="0" baseline="0">
                <a:solidFill>
                  <a:srgbClr val="33007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GB"/>
              <a:t>Title (Arial Black 32pt)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50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image" Target="../media/image8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18.svg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17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090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7"/>
          <a:srcRect l="70611" t="-195" b="77140"/>
          <a:stretch/>
        </p:blipFill>
        <p:spPr>
          <a:xfrm>
            <a:off x="9062138" y="-15875"/>
            <a:ext cx="3129862" cy="18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55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7" r:id="rId4"/>
    <p:sldLayoutId id="2147483729" r:id="rId5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14"/>
          <a:srcRect l="70611" t="-195" b="77140"/>
          <a:stretch/>
        </p:blipFill>
        <p:spPr>
          <a:xfrm>
            <a:off x="9062138" y="-15875"/>
            <a:ext cx="3129862" cy="18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37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7AFAFD1-77E7-54A1-434E-C5236E8D0B2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556494" y="457199"/>
            <a:ext cx="2201677" cy="83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257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6"/>
          <a:srcRect l="70611" t="-195" b="77140"/>
          <a:stretch/>
        </p:blipFill>
        <p:spPr>
          <a:xfrm>
            <a:off x="9062138" y="-15875"/>
            <a:ext cx="3129862" cy="18415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3C4DD3E-6885-C55C-5398-F5DD4EFDA21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92849" y="6275230"/>
            <a:ext cx="3583152" cy="2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01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105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F5EFBF81-DDF4-9B2A-65DE-D645859B5FC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6793" b="50402"/>
          <a:stretch/>
        </p:blipFill>
        <p:spPr>
          <a:xfrm>
            <a:off x="8282857" y="6010274"/>
            <a:ext cx="3909144" cy="8477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2E89264-AC54-423D-7365-10B9DDD711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3456" y="6366539"/>
            <a:ext cx="5096744" cy="22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7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3" r:id="rId2"/>
    <p:sldLayoutId id="2147483654" r:id="rId3"/>
    <p:sldLayoutId id="2147483661" r:id="rId4"/>
    <p:sldLayoutId id="2147483658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7AFAFD1-77E7-54A1-434E-C5236E8D0B2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56494" y="457199"/>
            <a:ext cx="2201677" cy="83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4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7"/>
          <a:srcRect l="70611" t="-195" b="77140"/>
          <a:stretch/>
        </p:blipFill>
        <p:spPr>
          <a:xfrm>
            <a:off x="9062138" y="-15875"/>
            <a:ext cx="3129862" cy="18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111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3" r:id="rId4"/>
    <p:sldLayoutId id="2147483705" r:id="rId5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942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14"/>
          <a:srcRect l="70611" t="-195" b="77140"/>
          <a:stretch/>
        </p:blipFill>
        <p:spPr>
          <a:xfrm>
            <a:off x="9062138" y="-15875"/>
            <a:ext cx="3129862" cy="18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03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sussexpcpc.org/about/our-neighbourhoods" TargetMode="Externa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sussexpcpc.org/about/ourboar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sussexpcpc.org/about-sussex-integrated-health-cic" TargetMode="Externa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hyperlink" Target="https://sussexpcpc.org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.png"/><Relationship Id="rId5" Type="http://schemas.openxmlformats.org/officeDocument/2006/relationships/hyperlink" Target="https://sussexpcpc.org/news-and-events" TargetMode="External"/><Relationship Id="rId4" Type="http://schemas.openxmlformats.org/officeDocument/2006/relationships/hyperlink" Target="https://sussexpcpc.us6.list-manage.com/subscribe?u=40ad38b4a2c8009065b6ed4ec&amp;id=817f08463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D04AEE-73D8-A267-956A-127D018C73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solidFill>
                  <a:schemeClr val="accent6"/>
                </a:solidFill>
              </a:rPr>
              <a:t>PCPC Webinar</a:t>
            </a:r>
            <a:endParaRPr lang="en-GB">
              <a:solidFill>
                <a:schemeClr val="accent6"/>
              </a:solidFill>
              <a:cs typeface="Arial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B45AE36-F156-64D7-8D62-505B465A84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6370" y="4213314"/>
            <a:ext cx="7370077" cy="485775"/>
          </a:xfrm>
        </p:spPr>
        <p:txBody>
          <a:bodyPr/>
          <a:lstStyle/>
          <a:p>
            <a:endParaRPr lang="en-GB">
              <a:cs typeface="Arial"/>
            </a:endParaRPr>
          </a:p>
          <a:p>
            <a:r>
              <a:rPr lang="en-GB">
                <a:cs typeface="Arial"/>
              </a:rPr>
              <a:t>Katherine Saunders, MD</a:t>
            </a:r>
          </a:p>
          <a:p>
            <a:r>
              <a:rPr lang="en-GB">
                <a:cs typeface="Arial"/>
              </a:rPr>
              <a:t>29 October 2025</a:t>
            </a:r>
          </a:p>
        </p:txBody>
      </p:sp>
    </p:spTree>
    <p:extLst>
      <p:ext uri="{BB962C8B-B14F-4D97-AF65-F5344CB8AC3E}">
        <p14:creationId xmlns:p14="http://schemas.microsoft.com/office/powerpoint/2010/main" val="3591515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6006D-DD68-38DA-EA4D-9DEE85C571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To cover today…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64AF5-B0F1-DA5C-6EE3-2E56A46A42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5635" y="1443478"/>
            <a:ext cx="11364423" cy="4444807"/>
          </a:xfrm>
        </p:spPr>
        <p:txBody>
          <a:bodyPr vert="horz" lIns="0" tIns="0" rIns="0" bIns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Our story so far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Our structure and link to ICTs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cs typeface="Arial"/>
              </a:rPr>
              <a:t>What we've done</a:t>
            </a: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What we’re being asked to do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What’s coming next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Questions, feedback and comments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497927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A0662-D089-36DB-F430-53663EC2E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B807920-1E3D-68F5-72ED-9998B7073C6A}"/>
              </a:ext>
            </a:extLst>
          </p:cNvPr>
          <p:cNvCxnSpPr>
            <a:cxnSpLocks/>
            <a:stCxn id="15" idx="6"/>
          </p:cNvCxnSpPr>
          <p:nvPr/>
        </p:nvCxnSpPr>
        <p:spPr>
          <a:xfrm flipV="1">
            <a:off x="1434323" y="2473184"/>
            <a:ext cx="9706166" cy="878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38A72924-79D8-D930-BA88-3D8E8F2EE78C}"/>
              </a:ext>
            </a:extLst>
          </p:cNvPr>
          <p:cNvSpPr/>
          <p:nvPr/>
        </p:nvSpPr>
        <p:spPr>
          <a:xfrm>
            <a:off x="2148346" y="1980354"/>
            <a:ext cx="1124302" cy="1161344"/>
          </a:xfrm>
          <a:prstGeom prst="ellipse">
            <a:avLst/>
          </a:prstGeom>
          <a:solidFill>
            <a:srgbClr val="C1E9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  <a:cs typeface="Arial"/>
              </a:rPr>
              <a:t>Sept 2024</a:t>
            </a: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8DEDD9-6EEE-3718-C5B9-7545CCE4BEDD}"/>
              </a:ext>
            </a:extLst>
          </p:cNvPr>
          <p:cNvSpPr txBox="1"/>
          <p:nvPr/>
        </p:nvSpPr>
        <p:spPr>
          <a:xfrm>
            <a:off x="2184981" y="3607928"/>
            <a:ext cx="1462194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Arial"/>
                <a:cs typeface="Arial"/>
              </a:rPr>
              <a:t>Recruited to GP &amp; CP lead roles</a:t>
            </a:r>
          </a:p>
          <a:p>
            <a:endParaRPr lang="en-GB" sz="1400">
              <a:latin typeface="Arial"/>
              <a:cs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6AB94FD-5494-A205-D93C-652E3D8AE36B}"/>
              </a:ext>
            </a:extLst>
          </p:cNvPr>
          <p:cNvSpPr/>
          <p:nvPr/>
        </p:nvSpPr>
        <p:spPr>
          <a:xfrm>
            <a:off x="4231146" y="1980354"/>
            <a:ext cx="1124302" cy="1161344"/>
          </a:xfrm>
          <a:prstGeom prst="ellipse">
            <a:avLst/>
          </a:prstGeom>
          <a:solidFill>
            <a:srgbClr val="C1E9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  <a:cs typeface="Arial"/>
              </a:rPr>
              <a:t>Jan - Feb</a:t>
            </a:r>
            <a:br>
              <a:rPr lang="en-GB" sz="1400">
                <a:cs typeface="Arial"/>
              </a:rPr>
            </a:br>
            <a:r>
              <a:rPr lang="en-GB" sz="1400">
                <a:solidFill>
                  <a:schemeClr val="tx1"/>
                </a:solidFill>
                <a:cs typeface="Arial"/>
              </a:rPr>
              <a:t>2025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593E4B-AC88-B489-BE0D-B138B42AAE5D}"/>
              </a:ext>
            </a:extLst>
          </p:cNvPr>
          <p:cNvSpPr txBox="1"/>
          <p:nvPr/>
        </p:nvSpPr>
        <p:spPr>
          <a:xfrm>
            <a:off x="4217528" y="3634528"/>
            <a:ext cx="1323058" cy="20928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srgbClr val="212121"/>
                </a:solidFill>
                <a:latin typeface="Arial"/>
                <a:ea typeface="Calibri"/>
                <a:cs typeface="Arial"/>
              </a:rPr>
              <a:t>Chair recruited and TOR signed off</a:t>
            </a:r>
          </a:p>
          <a:p>
            <a:endParaRPr lang="en-GB" sz="1400">
              <a:solidFill>
                <a:srgbClr val="212121"/>
              </a:solidFill>
              <a:latin typeface="Arial"/>
              <a:ea typeface="Calibri"/>
              <a:cs typeface="Arial"/>
            </a:endParaRPr>
          </a:p>
          <a:p>
            <a:r>
              <a:rPr lang="en-GB" sz="1400">
                <a:solidFill>
                  <a:srgbClr val="212121"/>
                </a:solidFill>
                <a:latin typeface="Arial"/>
                <a:ea typeface="Calibri"/>
                <a:cs typeface="Arial"/>
              </a:rPr>
              <a:t>PMA elected PM Reps joined</a:t>
            </a:r>
          </a:p>
          <a:p>
            <a:pPr algn="l"/>
            <a:endParaRPr lang="en-GB">
              <a:latin typeface="Arial"/>
              <a:cs typeface="Arial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CF529C6-5BD4-FC5A-2B9A-A7816ABCCA2B}"/>
              </a:ext>
            </a:extLst>
          </p:cNvPr>
          <p:cNvSpPr/>
          <p:nvPr/>
        </p:nvSpPr>
        <p:spPr>
          <a:xfrm>
            <a:off x="6325235" y="1980354"/>
            <a:ext cx="1124302" cy="1161344"/>
          </a:xfrm>
          <a:prstGeom prst="ellipse">
            <a:avLst/>
          </a:prstGeom>
          <a:solidFill>
            <a:srgbClr val="C1E9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  <a:cs typeface="Arial"/>
              </a:rPr>
              <a:t>Apr - May</a:t>
            </a:r>
            <a:br>
              <a:rPr lang="en-GB" sz="1400">
                <a:cs typeface="Arial"/>
              </a:rPr>
            </a:br>
            <a:r>
              <a:rPr lang="en-GB" sz="1400">
                <a:solidFill>
                  <a:schemeClr val="tx1"/>
                </a:solidFill>
                <a:cs typeface="Arial"/>
              </a:rPr>
              <a:t>2025</a:t>
            </a:r>
            <a:endParaRPr lang="en-US" sz="1400">
              <a:solidFill>
                <a:schemeClr val="tx1"/>
              </a:solidFill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4CC183-3033-1045-A229-730D6EB561D1}"/>
              </a:ext>
            </a:extLst>
          </p:cNvPr>
          <p:cNvSpPr txBox="1"/>
          <p:nvPr/>
        </p:nvSpPr>
        <p:spPr>
          <a:xfrm>
            <a:off x="8277553" y="3611950"/>
            <a:ext cx="1667465" cy="16279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srgbClr val="212121"/>
                </a:solidFill>
                <a:latin typeface="Arial"/>
                <a:ea typeface="Calibri"/>
                <a:cs typeface="Arial"/>
              </a:rPr>
              <a:t>Ask for Delivery arm to support ICB changes and need to work in neighbourhood alliance</a:t>
            </a:r>
            <a:br>
              <a:rPr lang="en-GB" sz="1400">
                <a:solidFill>
                  <a:srgbClr val="212121"/>
                </a:solidFill>
                <a:latin typeface="Arial"/>
                <a:ea typeface="Calibri"/>
                <a:cs typeface="Arial"/>
              </a:rPr>
            </a:br>
            <a:endParaRPr lang="en-GB" sz="1400">
              <a:solidFill>
                <a:srgbClr val="212121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34B81BB-9687-7637-DFE9-F6DF70E89C7A}"/>
              </a:ext>
            </a:extLst>
          </p:cNvPr>
          <p:cNvSpPr/>
          <p:nvPr/>
        </p:nvSpPr>
        <p:spPr>
          <a:xfrm>
            <a:off x="8543502" y="2002932"/>
            <a:ext cx="1124302" cy="1161344"/>
          </a:xfrm>
          <a:prstGeom prst="ellipse">
            <a:avLst/>
          </a:prstGeom>
          <a:solidFill>
            <a:srgbClr val="C1E9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  <a:cs typeface="Arial"/>
              </a:rPr>
              <a:t>Jun – Aug</a:t>
            </a:r>
            <a:br>
              <a:rPr lang="en-GB" sz="1400">
                <a:solidFill>
                  <a:schemeClr val="tx1"/>
                </a:solidFill>
                <a:cs typeface="Arial"/>
              </a:rPr>
            </a:br>
            <a:r>
              <a:rPr lang="en-GB" sz="1400">
                <a:solidFill>
                  <a:schemeClr val="tx1"/>
                </a:solidFill>
                <a:cs typeface="Arial"/>
              </a:rPr>
              <a:t>2025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4579E3-28AF-9C3F-0D1E-9AB6AEC044E2}"/>
              </a:ext>
            </a:extLst>
          </p:cNvPr>
          <p:cNvSpPr txBox="1"/>
          <p:nvPr/>
        </p:nvSpPr>
        <p:spPr>
          <a:xfrm>
            <a:off x="6361490" y="3611950"/>
            <a:ext cx="1314026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srgbClr val="212121"/>
                </a:solidFill>
                <a:latin typeface="Arial"/>
                <a:ea typeface="Calibri"/>
                <a:cs typeface="Arial"/>
              </a:rPr>
              <a:t>Finalised MOU with ICB</a:t>
            </a:r>
            <a:br>
              <a:rPr lang="en-GB" sz="1600">
                <a:solidFill>
                  <a:srgbClr val="212121"/>
                </a:solidFill>
                <a:latin typeface="Arial"/>
                <a:ea typeface="Calibri"/>
                <a:cs typeface="Arial"/>
              </a:rPr>
            </a:br>
            <a:endParaRPr lang="en-GB">
              <a:solidFill>
                <a:srgbClr val="212121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102F5ED-FE6C-2912-1DB0-7E77413D3D2A}"/>
              </a:ext>
            </a:extLst>
          </p:cNvPr>
          <p:cNvSpPr/>
          <p:nvPr/>
        </p:nvSpPr>
        <p:spPr>
          <a:xfrm>
            <a:off x="10710969" y="2002932"/>
            <a:ext cx="1124302" cy="1161344"/>
          </a:xfrm>
          <a:prstGeom prst="ellipse">
            <a:avLst/>
          </a:prstGeom>
          <a:solidFill>
            <a:srgbClr val="C1E9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  <a:cs typeface="Arial"/>
              </a:rPr>
              <a:t>Present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D81C222-82C8-D25D-22EA-43843477AC7C}"/>
              </a:ext>
            </a:extLst>
          </p:cNvPr>
          <p:cNvSpPr/>
          <p:nvPr/>
        </p:nvSpPr>
        <p:spPr>
          <a:xfrm>
            <a:off x="310021" y="1980354"/>
            <a:ext cx="1124302" cy="1161344"/>
          </a:xfrm>
          <a:prstGeom prst="ellipse">
            <a:avLst/>
          </a:prstGeom>
          <a:solidFill>
            <a:srgbClr val="C1E9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  <a:cs typeface="Arial"/>
              </a:rPr>
              <a:t>April  2024</a:t>
            </a: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BFE3D3-2E6F-3CBB-2ED1-CD55C7033F55}"/>
              </a:ext>
            </a:extLst>
          </p:cNvPr>
          <p:cNvSpPr txBox="1"/>
          <p:nvPr/>
        </p:nvSpPr>
        <p:spPr>
          <a:xfrm>
            <a:off x="300864" y="3652889"/>
            <a:ext cx="1460655" cy="18774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212121"/>
                </a:solidFill>
                <a:latin typeface="Arial"/>
                <a:ea typeface="Calibri"/>
                <a:cs typeface="Arial"/>
              </a:rPr>
              <a:t>Started in shadow form, established structure including neighbourhood leads</a:t>
            </a:r>
            <a:endParaRPr lang="en-US" sz="1400">
              <a:latin typeface="Arial"/>
              <a:cs typeface="Arial"/>
            </a:endParaRPr>
          </a:p>
          <a:p>
            <a:endParaRPr lang="en-GB">
              <a:latin typeface="Arial"/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75AB39-FA09-3B0F-0CE1-A90F83E4068C}"/>
              </a:ext>
            </a:extLst>
          </p:cNvPr>
          <p:cNvSpPr txBox="1"/>
          <p:nvPr/>
        </p:nvSpPr>
        <p:spPr>
          <a:xfrm>
            <a:off x="6287406" y="1037730"/>
            <a:ext cx="1462194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212121"/>
                </a:solidFill>
                <a:latin typeface="Arial"/>
                <a:ea typeface="Calibri"/>
                <a:cs typeface="Arial"/>
              </a:rPr>
              <a:t>Commenced QI Programme</a:t>
            </a:r>
            <a:endParaRPr lang="en-US" sz="1400">
              <a:latin typeface="Arial"/>
              <a:cs typeface="Arial"/>
            </a:endParaRPr>
          </a:p>
          <a:p>
            <a:endParaRPr lang="en-GB">
              <a:latin typeface="Arial"/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6C2E2E-9D23-2EE6-DFAA-C35C77C44461}"/>
              </a:ext>
            </a:extLst>
          </p:cNvPr>
          <p:cNvSpPr txBox="1"/>
          <p:nvPr/>
        </p:nvSpPr>
        <p:spPr>
          <a:xfrm>
            <a:off x="3369787" y="1005473"/>
            <a:ext cx="2146523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212121"/>
                </a:solidFill>
                <a:latin typeface="Arial"/>
                <a:ea typeface="Calibri"/>
                <a:cs typeface="Arial"/>
              </a:rPr>
              <a:t>Led Proactive Care and Cohort ID Programme over winter</a:t>
            </a:r>
            <a:endParaRPr lang="en-US" sz="1400">
              <a:latin typeface="Arial"/>
              <a:cs typeface="Arial"/>
            </a:endParaRPr>
          </a:p>
          <a:p>
            <a:endParaRPr lang="en-GB">
              <a:latin typeface="Arial"/>
              <a:cs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621FAC-00A5-9B3E-B82F-434CE08A4814}"/>
              </a:ext>
            </a:extLst>
          </p:cNvPr>
          <p:cNvSpPr txBox="1"/>
          <p:nvPr/>
        </p:nvSpPr>
        <p:spPr>
          <a:xfrm>
            <a:off x="9862357" y="948958"/>
            <a:ext cx="1462194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212121"/>
                </a:solidFill>
                <a:latin typeface="Arial"/>
                <a:ea typeface="Calibri"/>
                <a:cs typeface="Arial"/>
              </a:rPr>
              <a:t>Leading Highest and Ongoing Need  Programme. </a:t>
            </a:r>
            <a:endParaRPr lang="en-US" sz="1400">
              <a:latin typeface="Arial"/>
              <a:cs typeface="Arial"/>
            </a:endParaRPr>
          </a:p>
          <a:p>
            <a:endParaRPr lang="en-GB">
              <a:latin typeface="Arial"/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DECB35-058B-FA95-1B58-560DA4564E2E}"/>
              </a:ext>
            </a:extLst>
          </p:cNvPr>
          <p:cNvSpPr txBox="1"/>
          <p:nvPr/>
        </p:nvSpPr>
        <p:spPr>
          <a:xfrm>
            <a:off x="10389831" y="3657106"/>
            <a:ext cx="1869440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srgbClr val="212121"/>
                </a:solidFill>
                <a:latin typeface="Arial"/>
                <a:ea typeface="Calibri"/>
                <a:cs typeface="Arial"/>
              </a:rPr>
              <a:t>Ready to form Sussex Integrated Health as Delivery Arm.  </a:t>
            </a:r>
          </a:p>
          <a:p>
            <a:endParaRPr lang="en-GB" sz="1400">
              <a:solidFill>
                <a:srgbClr val="212121"/>
              </a:solidFill>
              <a:latin typeface="Arial"/>
              <a:ea typeface="Calibri"/>
              <a:cs typeface="Arial"/>
            </a:endParaRPr>
          </a:p>
          <a:p>
            <a:r>
              <a:rPr lang="en-GB" sz="1400">
                <a:solidFill>
                  <a:srgbClr val="212121"/>
                </a:solidFill>
                <a:latin typeface="Arial"/>
                <a:ea typeface="Calibri"/>
                <a:cs typeface="Arial"/>
              </a:rPr>
              <a:t>In Neighbourhood Alliance.  </a:t>
            </a:r>
            <a:br>
              <a:rPr lang="en-GB" sz="1400">
                <a:latin typeface="Arial"/>
                <a:ea typeface="Calibri"/>
                <a:cs typeface="Arial"/>
              </a:rPr>
            </a:br>
            <a:endParaRPr lang="en-GB" sz="1400">
              <a:solidFill>
                <a:srgbClr val="212121"/>
              </a:solidFill>
              <a:latin typeface="Arial"/>
              <a:ea typeface="Calibri"/>
              <a:cs typeface="Arial"/>
            </a:endParaRPr>
          </a:p>
          <a:p>
            <a:r>
              <a:rPr lang="en-GB" sz="1400">
                <a:solidFill>
                  <a:srgbClr val="212121"/>
                </a:solidFill>
                <a:latin typeface="Arial"/>
                <a:ea typeface="Calibri"/>
                <a:cs typeface="Arial"/>
              </a:rPr>
              <a:t>ICT leaderships groups established.</a:t>
            </a:r>
          </a:p>
          <a:p>
            <a:endParaRPr lang="en-GB"/>
          </a:p>
          <a:p>
            <a:r>
              <a:rPr lang="en-GB" sz="1400">
                <a:solidFill>
                  <a:srgbClr val="212121"/>
                </a:solidFill>
                <a:latin typeface="Arial"/>
                <a:ea typeface="Calibri"/>
                <a:cs typeface="Arial"/>
              </a:rPr>
              <a:t>Dentists and Opticians join from end October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F4BDD1-37BB-4A1E-167C-3CAACE8054DB}"/>
              </a:ext>
            </a:extLst>
          </p:cNvPr>
          <p:cNvSpPr txBox="1"/>
          <p:nvPr/>
        </p:nvSpPr>
        <p:spPr>
          <a:xfrm>
            <a:off x="310021" y="266700"/>
            <a:ext cx="494777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solidFill>
                  <a:srgbClr val="005456"/>
                </a:solidFill>
              </a:rPr>
              <a:t>Our journey so far</a:t>
            </a:r>
            <a:endParaRPr lang="en-GB" sz="3200" b="1">
              <a:solidFill>
                <a:srgbClr val="0054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478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8369B-01F6-C00C-75B5-C8FD0A542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96D095-3F28-17FD-458D-59EF59FCFC05}"/>
              </a:ext>
            </a:extLst>
          </p:cNvPr>
          <p:cNvSpPr txBox="1"/>
          <p:nvPr/>
        </p:nvSpPr>
        <p:spPr>
          <a:xfrm>
            <a:off x="7727443" y="1481852"/>
            <a:ext cx="3829015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For each ICT Leadership Group: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Named GP Lead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Named Management Support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Named Community Pharmacist</a:t>
            </a:r>
          </a:p>
          <a:p>
            <a:endParaRPr lang="en-US"/>
          </a:p>
          <a:p>
            <a:endParaRPr lang="en-US"/>
          </a:p>
          <a:p>
            <a:r>
              <a:rPr lang="en-US" b="1"/>
              <a:t>Initial Focus</a:t>
            </a:r>
            <a:endParaRPr lang="en-US" b="1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Bringing Practices together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Bringing Pharmacies together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Bringing the two together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Joining (and in some cases leading) ICT Leadership Groups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Linking to community panels</a:t>
            </a:r>
            <a:endParaRPr lang="en-US"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1BB829-2C61-9168-9219-A1FC9BB90A57}"/>
              </a:ext>
            </a:extLst>
          </p:cNvPr>
          <p:cNvSpPr txBox="1"/>
          <p:nvPr/>
        </p:nvSpPr>
        <p:spPr>
          <a:xfrm>
            <a:off x="304800" y="378767"/>
            <a:ext cx="812989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solidFill>
                  <a:srgbClr val="005456"/>
                </a:solidFill>
              </a:rPr>
              <a:t>Leading ICT Development</a:t>
            </a:r>
            <a:endParaRPr lang="en-GB" sz="3200" b="1">
              <a:solidFill>
                <a:srgbClr val="00545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645D84-C41F-B480-07B0-6C351829E849}"/>
              </a:ext>
            </a:extLst>
          </p:cNvPr>
          <p:cNvSpPr txBox="1"/>
          <p:nvPr/>
        </p:nvSpPr>
        <p:spPr>
          <a:xfrm>
            <a:off x="6971304" y="6231607"/>
            <a:ext cx="609600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b="1">
                <a:solidFill>
                  <a:schemeClr val="accent1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sussexpcpc.org/about/our-neighbourhoods</a:t>
            </a:r>
            <a:endParaRPr lang="en-US" b="1">
              <a:solidFill>
                <a:schemeClr val="accent1"/>
              </a:solidFill>
            </a:endParaRPr>
          </a:p>
        </p:txBody>
      </p:sp>
      <p:pic>
        <p:nvPicPr>
          <p:cNvPr id="2" name="Picture 1" descr="A map of the united states&#10;&#10;AI-generated content may be incorrect.">
            <a:extLst>
              <a:ext uri="{FF2B5EF4-FFF2-40B4-BE49-F238E27FC236}">
                <a16:creationId xmlns:a16="http://schemas.microsoft.com/office/drawing/2014/main" id="{B22C776D-C64D-E654-86EA-084F68E30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343160"/>
            <a:ext cx="7126224" cy="397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group of people&#10;&#10;AI-generated content may be incorrect.">
            <a:extLst>
              <a:ext uri="{FF2B5EF4-FFF2-40B4-BE49-F238E27FC236}">
                <a16:creationId xmlns:a16="http://schemas.microsoft.com/office/drawing/2014/main" id="{7DC7F2FE-83AE-7AE6-B661-F0B64ED6AC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97" t="4802" r="11905" b="10732"/>
          <a:stretch>
            <a:fillRect/>
          </a:stretch>
        </p:blipFill>
        <p:spPr>
          <a:xfrm>
            <a:off x="382384" y="1064029"/>
            <a:ext cx="7847215" cy="48047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D64779-273A-3FC4-166F-6399DCCD2546}"/>
              </a:ext>
            </a:extLst>
          </p:cNvPr>
          <p:cNvSpPr txBox="1"/>
          <p:nvPr/>
        </p:nvSpPr>
        <p:spPr>
          <a:xfrm>
            <a:off x="6456399" y="760621"/>
            <a:ext cx="32099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Independent Chair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Local Committee Representatives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Place leads for GP, GP Management and CP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Managing Director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Delivery Arm link</a:t>
            </a:r>
          </a:p>
          <a:p>
            <a:endParaRPr lang="en-US"/>
          </a:p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6EDDE7-C723-1DED-D8F1-0A8D42091660}"/>
              </a:ext>
            </a:extLst>
          </p:cNvPr>
          <p:cNvSpPr txBox="1"/>
          <p:nvPr/>
        </p:nvSpPr>
        <p:spPr>
          <a:xfrm>
            <a:off x="7814775" y="6245984"/>
            <a:ext cx="609600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b="1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sussexpcpc.org/about/ourboard</a:t>
            </a:r>
            <a:endParaRPr lang="en-GB" b="1" err="1">
              <a:solidFill>
                <a:schemeClr val="accent1"/>
              </a:solidFill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456E62-7BD4-0A33-94B2-DF05124858D9}"/>
              </a:ext>
            </a:extLst>
          </p:cNvPr>
          <p:cNvSpPr txBox="1"/>
          <p:nvPr/>
        </p:nvSpPr>
        <p:spPr>
          <a:xfrm>
            <a:off x="304800" y="378767"/>
            <a:ext cx="494777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solidFill>
                  <a:srgbClr val="005456"/>
                </a:solidFill>
              </a:rPr>
              <a:t>Our Structure</a:t>
            </a:r>
            <a:endParaRPr lang="en-GB" sz="3200" b="1">
              <a:solidFill>
                <a:srgbClr val="000000"/>
              </a:solidFill>
              <a:cs typeface="Arial" panose="020B06040202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94E0C4-E4DF-A79D-6EA6-B6422051B849}"/>
              </a:ext>
            </a:extLst>
          </p:cNvPr>
          <p:cNvSpPr txBox="1"/>
          <p:nvPr/>
        </p:nvSpPr>
        <p:spPr>
          <a:xfrm>
            <a:off x="7891517" y="4793992"/>
            <a:ext cx="3549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Our Neighbourhood Leads are key to PCPC’s vision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476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3D190-0F06-3F41-14CC-A69F783C2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0B19C82-A5C0-47A4-61FA-73053AEDA183}"/>
              </a:ext>
            </a:extLst>
          </p:cNvPr>
          <p:cNvSpPr txBox="1"/>
          <p:nvPr/>
        </p:nvSpPr>
        <p:spPr>
          <a:xfrm>
            <a:off x="304800" y="378767"/>
            <a:ext cx="494777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solidFill>
                  <a:srgbClr val="005456"/>
                </a:solidFill>
              </a:rPr>
              <a:t>Being able to deliver</a:t>
            </a:r>
            <a:endParaRPr lang="en-GB" sz="3200" b="1">
              <a:solidFill>
                <a:srgbClr val="00545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2C9596-88A6-453E-EB15-7419AA252C87}"/>
              </a:ext>
            </a:extLst>
          </p:cNvPr>
          <p:cNvSpPr txBox="1"/>
          <p:nvPr/>
        </p:nvSpPr>
        <p:spPr>
          <a:xfrm>
            <a:off x="5716947" y="6333955"/>
            <a:ext cx="6546490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>
                <a:hlinkClick r:id="rId2"/>
              </a:rPr>
              <a:t>About Sussex Integrated Health CIC | Sussex Primary Care Provider Collaborative</a:t>
            </a:r>
            <a:endParaRPr lang="en-US" sz="1200" b="1">
              <a:solidFill>
                <a:schemeClr val="accent1"/>
              </a:solidFill>
            </a:endParaRPr>
          </a:p>
        </p:txBody>
      </p:sp>
      <p:pic>
        <p:nvPicPr>
          <p:cNvPr id="6" name="Picture 5" descr="A close-up of a diagram&#10;&#10;AI-generated content may be incorrect.">
            <a:extLst>
              <a:ext uri="{FF2B5EF4-FFF2-40B4-BE49-F238E27FC236}">
                <a16:creationId xmlns:a16="http://schemas.microsoft.com/office/drawing/2014/main" id="{3ABC00E2-F587-770F-E6FF-52D0F426A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5872"/>
            <a:ext cx="12192000" cy="500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597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93A04-21E2-3925-874F-34AB3A1DAD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0" tIns="0" rIns="0" bIns="0" anchor="t"/>
          <a:lstStyle/>
          <a:p>
            <a:r>
              <a:rPr lang="en-US" sz="2800">
                <a:cs typeface="Arial"/>
              </a:rPr>
              <a:t>What we're being asked to do next – Commissioning Intentions </a:t>
            </a:r>
            <a:endParaRPr lang="en-US" sz="2800"/>
          </a:p>
        </p:txBody>
      </p:sp>
      <p:graphicFrame>
        <p:nvGraphicFramePr>
          <p:cNvPr id="6" name="Text Placeholder 2">
            <a:extLst>
              <a:ext uri="{FF2B5EF4-FFF2-40B4-BE49-F238E27FC236}">
                <a16:creationId xmlns:a16="http://schemas.microsoft.com/office/drawing/2014/main" id="{D56E7635-ECF3-10D0-A8D1-0E89553B7F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2669820"/>
              </p:ext>
            </p:extLst>
          </p:nvPr>
        </p:nvGraphicFramePr>
        <p:xfrm>
          <a:off x="325315" y="1600994"/>
          <a:ext cx="1136442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464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BB7C6-5A85-641D-44F5-A974BCA31F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What’s coming next….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AB4AE-2764-951A-6609-273ACEE34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7635" y="1344076"/>
            <a:ext cx="11364423" cy="4829174"/>
          </a:xfrm>
        </p:spPr>
        <p:txBody>
          <a:bodyPr vert="horz" lIns="0" tIns="0" rIns="0" bIns="0" anchor="t"/>
          <a:lstStyle/>
          <a:p>
            <a:pPr marL="285750" indent="-285750">
              <a:buChar char="•"/>
            </a:pPr>
            <a:r>
              <a:rPr lang="en-US"/>
              <a:t>Discussions with ICB on resource to support delivery of Commissioning Intentions at PCPC and ICT level</a:t>
            </a:r>
          </a:p>
          <a:p>
            <a:pPr marL="285750" indent="-285750">
              <a:buChar char="•"/>
            </a:pPr>
            <a:r>
              <a:rPr lang="en-US"/>
              <a:t>Formation of Neighbourhood Alliance Board</a:t>
            </a:r>
            <a:endParaRPr lang="en-US">
              <a:cs typeface="Arial"/>
            </a:endParaRPr>
          </a:p>
          <a:p>
            <a:pPr marL="285750" indent="-285750">
              <a:buChar char="•"/>
            </a:pPr>
            <a:r>
              <a:rPr lang="en-US"/>
              <a:t>Sussex Integrated Health CIC Established</a:t>
            </a:r>
            <a:endParaRPr lang="en-US">
              <a:cs typeface="Arial"/>
            </a:endParaRPr>
          </a:p>
          <a:p>
            <a:pPr marL="285750" indent="-285750">
              <a:buChar char="•"/>
            </a:pPr>
            <a:r>
              <a:rPr lang="en-US"/>
              <a:t>New areas of work – T2 Diabetes in the Young, ADHD Pathway, Community Diagnostic Centre</a:t>
            </a:r>
          </a:p>
          <a:p>
            <a:pPr marL="285750" indent="-285750">
              <a:buChar char="•"/>
            </a:pPr>
            <a:r>
              <a:rPr lang="en-US">
                <a:cs typeface="Arial"/>
              </a:rPr>
              <a:t>Development and sharing of work plan for 26/27</a:t>
            </a:r>
          </a:p>
          <a:p>
            <a:pPr marL="285750" indent="-285750">
              <a:buChar char="•"/>
            </a:pPr>
            <a:endParaRPr lang="en-US">
              <a:cs typeface="Arial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E9B4949-E242-E977-91F6-FE02E84B5031}"/>
              </a:ext>
            </a:extLst>
          </p:cNvPr>
          <p:cNvCxnSpPr>
            <a:cxnSpLocks/>
          </p:cNvCxnSpPr>
          <p:nvPr/>
        </p:nvCxnSpPr>
        <p:spPr>
          <a:xfrm>
            <a:off x="800736" y="3728802"/>
            <a:ext cx="107064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51FAC8CB-C8F2-F28D-7F8C-CD50AF0854FF}"/>
              </a:ext>
            </a:extLst>
          </p:cNvPr>
          <p:cNvSpPr/>
          <p:nvPr/>
        </p:nvSpPr>
        <p:spPr>
          <a:xfrm>
            <a:off x="2547537" y="3245172"/>
            <a:ext cx="1124302" cy="1161344"/>
          </a:xfrm>
          <a:prstGeom prst="ellipse">
            <a:avLst/>
          </a:prstGeom>
          <a:solidFill>
            <a:srgbClr val="C1E9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  <a:cs typeface="Arial"/>
              </a:rPr>
              <a:t>Dec 25</a:t>
            </a: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4324E29-C600-2619-3261-BD5CE5AA44F2}"/>
              </a:ext>
            </a:extLst>
          </p:cNvPr>
          <p:cNvSpPr/>
          <p:nvPr/>
        </p:nvSpPr>
        <p:spPr>
          <a:xfrm>
            <a:off x="4630337" y="3245172"/>
            <a:ext cx="1124302" cy="1161344"/>
          </a:xfrm>
          <a:prstGeom prst="ellipse">
            <a:avLst/>
          </a:prstGeom>
          <a:solidFill>
            <a:srgbClr val="C1E9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cs typeface="Arial"/>
              </a:rPr>
              <a:t>A</a:t>
            </a:r>
            <a:r>
              <a:rPr lang="en-GB" sz="1400" err="1">
                <a:solidFill>
                  <a:schemeClr val="tx1"/>
                </a:solidFill>
                <a:cs typeface="Arial"/>
              </a:rPr>
              <a:t>pril</a:t>
            </a:r>
            <a:r>
              <a:rPr lang="en-GB" sz="1400">
                <a:solidFill>
                  <a:schemeClr val="tx1"/>
                </a:solidFill>
                <a:cs typeface="Arial"/>
              </a:rPr>
              <a:t> 26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ED862A9-584A-0B52-1EFB-AA0FFFED7CE3}"/>
              </a:ext>
            </a:extLst>
          </p:cNvPr>
          <p:cNvSpPr/>
          <p:nvPr/>
        </p:nvSpPr>
        <p:spPr>
          <a:xfrm>
            <a:off x="6724426" y="3245172"/>
            <a:ext cx="1124302" cy="1161344"/>
          </a:xfrm>
          <a:prstGeom prst="ellipse">
            <a:avLst/>
          </a:prstGeom>
          <a:solidFill>
            <a:srgbClr val="C1E9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  <a:cs typeface="Arial"/>
              </a:rPr>
              <a:t>June 26</a:t>
            </a:r>
            <a:endParaRPr lang="en-US" sz="1400">
              <a:solidFill>
                <a:schemeClr val="tx1"/>
              </a:solidFill>
              <a:cs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062A12F-C566-96C4-5B82-8471B6B7B226}"/>
              </a:ext>
            </a:extLst>
          </p:cNvPr>
          <p:cNvSpPr/>
          <p:nvPr/>
        </p:nvSpPr>
        <p:spPr>
          <a:xfrm>
            <a:off x="10053767" y="3245172"/>
            <a:ext cx="1124302" cy="1161344"/>
          </a:xfrm>
          <a:prstGeom prst="ellipse">
            <a:avLst/>
          </a:prstGeom>
          <a:solidFill>
            <a:srgbClr val="C1E9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  <a:cs typeface="Arial"/>
              </a:rPr>
              <a:t>March 27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38B602F-2ED5-5B74-4E8D-BC2EA90C456C}"/>
              </a:ext>
            </a:extLst>
          </p:cNvPr>
          <p:cNvSpPr/>
          <p:nvPr/>
        </p:nvSpPr>
        <p:spPr>
          <a:xfrm>
            <a:off x="709212" y="3245172"/>
            <a:ext cx="1124302" cy="1161344"/>
          </a:xfrm>
          <a:prstGeom prst="ellipse">
            <a:avLst/>
          </a:prstGeom>
          <a:solidFill>
            <a:srgbClr val="C1E9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  <a:cs typeface="Arial"/>
              </a:rPr>
              <a:t>Oct 25</a:t>
            </a: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D47D47-1A5B-9B40-FF79-D54CEE02B304}"/>
              </a:ext>
            </a:extLst>
          </p:cNvPr>
          <p:cNvSpPr txBox="1"/>
          <p:nvPr/>
        </p:nvSpPr>
        <p:spPr>
          <a:xfrm>
            <a:off x="709212" y="4543392"/>
            <a:ext cx="144475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Respond to CI</a:t>
            </a:r>
          </a:p>
          <a:p>
            <a:endParaRPr lang="en-US" sz="1400"/>
          </a:p>
          <a:p>
            <a:r>
              <a:rPr lang="en-US" sz="1400"/>
              <a:t>Submit workplan</a:t>
            </a:r>
            <a:endParaRPr lang="en-GB" sz="1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53E320-6DAA-0E9A-58AF-B68E4AB740A0}"/>
              </a:ext>
            </a:extLst>
          </p:cNvPr>
          <p:cNvSpPr txBox="1"/>
          <p:nvPr/>
        </p:nvSpPr>
        <p:spPr>
          <a:xfrm>
            <a:off x="2547537" y="4546414"/>
            <a:ext cx="1591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Signed MOU and specification</a:t>
            </a:r>
            <a:endParaRPr lang="en-GB" sz="14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872DC8-9565-0D14-A847-621A567B35FE}"/>
              </a:ext>
            </a:extLst>
          </p:cNvPr>
          <p:cNvSpPr txBox="1"/>
          <p:nvPr/>
        </p:nvSpPr>
        <p:spPr>
          <a:xfrm>
            <a:off x="4630337" y="4539175"/>
            <a:ext cx="15181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Leadership support programme starts</a:t>
            </a:r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71E439-B984-BF06-24DB-E71D8F2D3286}"/>
              </a:ext>
            </a:extLst>
          </p:cNvPr>
          <p:cNvSpPr txBox="1"/>
          <p:nvPr/>
        </p:nvSpPr>
        <p:spPr>
          <a:xfrm>
            <a:off x="6802899" y="4542169"/>
            <a:ext cx="104998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Workplan delivery</a:t>
            </a:r>
            <a:endParaRPr lang="en-GB" sz="14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768B29-F591-9B0E-B1FA-F9790C0EAA50}"/>
              </a:ext>
            </a:extLst>
          </p:cNvPr>
          <p:cNvSpPr txBox="1"/>
          <p:nvPr/>
        </p:nvSpPr>
        <p:spPr>
          <a:xfrm>
            <a:off x="10092509" y="4428727"/>
            <a:ext cx="14447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Impact on elective and emergency performance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507281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F7463-6244-D3B2-6B48-A1D089824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6222E-00F8-D004-18F1-FF1E487BEE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0" tIns="0" rIns="0" bIns="0" anchor="t"/>
          <a:lstStyle/>
          <a:p>
            <a:r>
              <a:rPr lang="en-GB">
                <a:cs typeface="Arial"/>
              </a:rPr>
              <a:t>Keeping in touch….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C756A84-F16A-97AE-62B7-D5E7B7757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07321" y="1560730"/>
            <a:ext cx="5018588" cy="5006938"/>
          </a:xfrm>
        </p:spPr>
        <p:txBody>
          <a:bodyPr vert="horz" lIns="0" tIns="0" rIns="0" bIns="0" anchor="t"/>
          <a:lstStyle/>
          <a:p>
            <a:br>
              <a:rPr lang="en-US" sz="1600" b="1">
                <a:ea typeface="Calibri"/>
                <a:cs typeface="Calibri"/>
              </a:rPr>
            </a:br>
            <a:endParaRPr lang="en-US" sz="1600" b="1">
              <a:solidFill>
                <a:srgbClr val="233D4D"/>
              </a:solidFill>
              <a:ea typeface="Calibri"/>
              <a:cs typeface="Calibri"/>
            </a:endParaRPr>
          </a:p>
          <a:p>
            <a:endParaRPr lang="en-US" sz="1600">
              <a:solidFill>
                <a:srgbClr val="4E5A62"/>
              </a:solidFill>
              <a:ea typeface="Calibri"/>
              <a:cs typeface="Calibri"/>
            </a:endParaRPr>
          </a:p>
          <a:p>
            <a:endParaRPr lang="en-US" sz="1600" b="1">
              <a:solidFill>
                <a:srgbClr val="233D4D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endParaRPr lang="en-GB" sz="1200">
              <a:solidFill>
                <a:srgbClr val="444444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8" name="Picture 7" descr="A logo for microsoft teams&#10;&#10;AI-generated content may be incorrect.">
            <a:extLst>
              <a:ext uri="{FF2B5EF4-FFF2-40B4-BE49-F238E27FC236}">
                <a16:creationId xmlns:a16="http://schemas.microsoft.com/office/drawing/2014/main" id="{6ED36E58-99F5-AD00-88A5-7150280863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802" r="-81" b="36626"/>
          <a:stretch>
            <a:fillRect/>
          </a:stretch>
        </p:blipFill>
        <p:spPr>
          <a:xfrm>
            <a:off x="4023360" y="2070817"/>
            <a:ext cx="3885463" cy="1028757"/>
          </a:xfrm>
          <a:prstGeom prst="rect">
            <a:avLst/>
          </a:prstGeom>
        </p:spPr>
      </p:pic>
      <p:pic>
        <p:nvPicPr>
          <p:cNvPr id="10" name="Picture 9" descr="A yellow envelope with a white paper and a megaphone&#10;&#10;AI-generated content may be incorrect.">
            <a:extLst>
              <a:ext uri="{FF2B5EF4-FFF2-40B4-BE49-F238E27FC236}">
                <a16:creationId xmlns:a16="http://schemas.microsoft.com/office/drawing/2014/main" id="{1F4428DA-65AB-3C7B-6D40-931C4A928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7420" y="1560730"/>
            <a:ext cx="2015067" cy="2048933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7178B15-EE00-7D8C-EDFF-2AEA803A6A8D}"/>
              </a:ext>
            </a:extLst>
          </p:cNvPr>
          <p:cNvSpPr txBox="1">
            <a:spLocks/>
          </p:cNvSpPr>
          <p:nvPr/>
        </p:nvSpPr>
        <p:spPr>
          <a:xfrm>
            <a:off x="7385659" y="4038640"/>
            <a:ext cx="5018588" cy="5006938"/>
          </a:xfrm>
          <a:prstGeom prst="rect">
            <a:avLst/>
          </a:prstGeom>
        </p:spPr>
        <p:txBody>
          <a:bodyPr vert="horz" lIns="0" tIns="0" rIns="0" bIns="0" anchor="t"/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sz="1800" kern="1200" baseline="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buFont typeface="Arial"/>
              <a:buChar char="–"/>
              <a:defRPr sz="1200" kern="1200" baseline="0">
                <a:solidFill>
                  <a:srgbClr val="34434F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0"/>
              </a:spcBef>
              <a:buFont typeface="Arial"/>
              <a:buChar char="•"/>
              <a:defRPr sz="1200" kern="1200" baseline="0">
                <a:solidFill>
                  <a:srgbClr val="34434F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0"/>
              </a:spcBef>
              <a:buFont typeface="Arial"/>
              <a:buChar char="–"/>
              <a:defRPr sz="1200" kern="1200" baseline="0">
                <a:solidFill>
                  <a:srgbClr val="34434F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0"/>
              </a:spcBef>
              <a:buFont typeface="Arial"/>
              <a:buChar char="»"/>
              <a:defRPr sz="1200" kern="1200" baseline="0">
                <a:solidFill>
                  <a:srgbClr val="34434F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solidFill>
                  <a:srgbClr val="233D4D"/>
                </a:solidFill>
                <a:ea typeface="Calibri"/>
                <a:cs typeface="Calibri"/>
              </a:rPr>
              <a:t>Sign up to our newsletter</a:t>
            </a:r>
            <a:endParaRPr lang="en-US" sz="1600" b="1">
              <a:solidFill>
                <a:srgbClr val="233D4D"/>
              </a:solidFill>
              <a:ea typeface="Calibri"/>
              <a:cs typeface="Calibri"/>
            </a:endParaRPr>
          </a:p>
          <a:p>
            <a:pPr algn="ctr"/>
            <a:r>
              <a:rPr lang="en-US" sz="2000">
                <a:ea typeface="Calibri"/>
                <a:cs typeface="Arial"/>
                <a:hlinkClick r:id="rId4"/>
              </a:rPr>
              <a:t>PCPC newsletter</a:t>
            </a:r>
            <a:br>
              <a:rPr lang="en-US" sz="2000" b="1">
                <a:ea typeface="Calibri"/>
                <a:cs typeface="Calibri"/>
              </a:rPr>
            </a:br>
            <a:br>
              <a:rPr lang="en-US" sz="1600" b="1">
                <a:ea typeface="Calibri"/>
                <a:cs typeface="Calibri"/>
              </a:rPr>
            </a:br>
            <a:br>
              <a:rPr lang="en-US" sz="1600" b="1">
                <a:ea typeface="Calibri"/>
                <a:cs typeface="Calibri"/>
              </a:rPr>
            </a:br>
            <a:endParaRPr lang="en-US" sz="1600" b="1">
              <a:solidFill>
                <a:srgbClr val="233D4D"/>
              </a:solidFill>
              <a:ea typeface="Calibri"/>
              <a:cs typeface="Calibri"/>
            </a:endParaRPr>
          </a:p>
          <a:p>
            <a:endParaRPr lang="en-US" sz="1600">
              <a:solidFill>
                <a:srgbClr val="4E5A62"/>
              </a:solidFill>
              <a:ea typeface="Calibri"/>
              <a:cs typeface="Calibri"/>
            </a:endParaRPr>
          </a:p>
          <a:p>
            <a:endParaRPr lang="en-US" sz="1600" b="1">
              <a:solidFill>
                <a:srgbClr val="233D4D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endParaRPr lang="en-GB" sz="1200">
              <a:solidFill>
                <a:srgbClr val="44444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45C495-20E0-2FA0-0FF3-8616172B3E2A}"/>
              </a:ext>
            </a:extLst>
          </p:cNvPr>
          <p:cNvSpPr txBox="1">
            <a:spLocks/>
          </p:cNvSpPr>
          <p:nvPr/>
        </p:nvSpPr>
        <p:spPr>
          <a:xfrm>
            <a:off x="3372686" y="4038640"/>
            <a:ext cx="5018588" cy="5006938"/>
          </a:xfrm>
          <a:prstGeom prst="rect">
            <a:avLst/>
          </a:prstGeom>
        </p:spPr>
        <p:txBody>
          <a:bodyPr vert="horz" lIns="0" tIns="0" rIns="0" bIns="0" anchor="t"/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sz="1800" kern="1200" baseline="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buFont typeface="Arial"/>
              <a:buChar char="–"/>
              <a:defRPr sz="1200" kern="1200" baseline="0">
                <a:solidFill>
                  <a:srgbClr val="34434F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0"/>
              </a:spcBef>
              <a:buFont typeface="Arial"/>
              <a:buChar char="•"/>
              <a:defRPr sz="1200" kern="1200" baseline="0">
                <a:solidFill>
                  <a:srgbClr val="34434F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0"/>
              </a:spcBef>
              <a:buFont typeface="Arial"/>
              <a:buChar char="–"/>
              <a:defRPr sz="1200" kern="1200" baseline="0">
                <a:solidFill>
                  <a:srgbClr val="34434F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0"/>
              </a:spcBef>
              <a:buFont typeface="Arial"/>
              <a:buChar char="»"/>
              <a:defRPr sz="1200" kern="1200" baseline="0">
                <a:solidFill>
                  <a:srgbClr val="34434F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solidFill>
                  <a:srgbClr val="233D4D"/>
                </a:solidFill>
                <a:ea typeface="Calibri"/>
                <a:cs typeface="Calibri"/>
              </a:rPr>
              <a:t>Join our next webinar</a:t>
            </a:r>
            <a:endParaRPr lang="en-US" sz="1600" b="1">
              <a:solidFill>
                <a:srgbClr val="233D4D"/>
              </a:solidFill>
              <a:ea typeface="Calibri"/>
              <a:cs typeface="Calibri"/>
            </a:endParaRPr>
          </a:p>
          <a:p>
            <a:pPr algn="ctr"/>
            <a:r>
              <a:rPr lang="en-US" sz="1600" b="1">
                <a:solidFill>
                  <a:srgbClr val="233D4D"/>
                </a:solidFill>
                <a:ea typeface="Calibri"/>
                <a:cs typeface="Calibri"/>
              </a:rPr>
              <a:t>Wednesday 28th January 2026 12:30-13:30</a:t>
            </a:r>
          </a:p>
          <a:p>
            <a:pPr algn="ctr"/>
            <a:r>
              <a:rPr lang="en-US" sz="1600">
                <a:ea typeface="Calibri"/>
                <a:cs typeface="Arial"/>
                <a:hlinkClick r:id="rId5"/>
              </a:rPr>
              <a:t>News and Events | Sussex Primary Care Provider Collaborative</a:t>
            </a:r>
            <a:br>
              <a:rPr lang="en-US" sz="1600" b="1">
                <a:ea typeface="Calibri"/>
                <a:cs typeface="Calibri"/>
              </a:rPr>
            </a:br>
            <a:endParaRPr lang="en-US" sz="1600" b="1">
              <a:solidFill>
                <a:srgbClr val="233D4D"/>
              </a:solidFill>
              <a:ea typeface="Calibri"/>
              <a:cs typeface="Calibri"/>
            </a:endParaRPr>
          </a:p>
          <a:p>
            <a:endParaRPr lang="en-US" sz="1600">
              <a:solidFill>
                <a:srgbClr val="4E5A62"/>
              </a:solidFill>
              <a:ea typeface="Calibri"/>
              <a:cs typeface="Calibri"/>
            </a:endParaRPr>
          </a:p>
          <a:p>
            <a:endParaRPr lang="en-US" sz="1600" b="1">
              <a:solidFill>
                <a:srgbClr val="233D4D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endParaRPr lang="en-GB" sz="1200">
              <a:solidFill>
                <a:srgbClr val="444444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 descr="A screenshot of a website&#10;&#10;AI-generated content may be incorrect.">
            <a:extLst>
              <a:ext uri="{FF2B5EF4-FFF2-40B4-BE49-F238E27FC236}">
                <a16:creationId xmlns:a16="http://schemas.microsoft.com/office/drawing/2014/main" id="{70EC3047-34AF-62F1-86C4-C3538C6918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940" y="1217811"/>
            <a:ext cx="2829868" cy="2846388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2003630-5136-660B-E19A-C2DBAB8DEACF}"/>
              </a:ext>
            </a:extLst>
          </p:cNvPr>
          <p:cNvSpPr txBox="1">
            <a:spLocks/>
          </p:cNvSpPr>
          <p:nvPr/>
        </p:nvSpPr>
        <p:spPr>
          <a:xfrm>
            <a:off x="-528584" y="4038640"/>
            <a:ext cx="5018588" cy="5006938"/>
          </a:xfrm>
          <a:prstGeom prst="rect">
            <a:avLst/>
          </a:prstGeom>
        </p:spPr>
        <p:txBody>
          <a:bodyPr vert="horz" lIns="0" tIns="0" rIns="0" bIns="0" anchor="t"/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sz="1800" kern="1200" baseline="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buFont typeface="Arial"/>
              <a:buChar char="–"/>
              <a:defRPr sz="1200" kern="1200" baseline="0">
                <a:solidFill>
                  <a:srgbClr val="34434F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0"/>
              </a:spcBef>
              <a:buFont typeface="Arial"/>
              <a:buChar char="•"/>
              <a:defRPr sz="1200" kern="1200" baseline="0">
                <a:solidFill>
                  <a:srgbClr val="34434F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0"/>
              </a:spcBef>
              <a:buFont typeface="Arial"/>
              <a:buChar char="–"/>
              <a:defRPr sz="1200" kern="1200" baseline="0">
                <a:solidFill>
                  <a:srgbClr val="34434F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0"/>
              </a:spcBef>
              <a:buFont typeface="Arial"/>
              <a:buChar char="»"/>
              <a:defRPr sz="1200" kern="1200" baseline="0">
                <a:solidFill>
                  <a:srgbClr val="34434F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solidFill>
                  <a:srgbClr val="233D4D"/>
                </a:solidFill>
                <a:ea typeface="Calibri"/>
                <a:cs typeface="Calibri"/>
              </a:rPr>
              <a:t>Visit our new website</a:t>
            </a:r>
          </a:p>
          <a:p>
            <a:pPr algn="ctr"/>
            <a:r>
              <a:rPr lang="en-GB" sz="1600">
                <a:solidFill>
                  <a:schemeClr val="accent1"/>
                </a:solidFill>
                <a:ea typeface="+mj-lt"/>
                <a:cs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sussexpcpc.org</a:t>
            </a:r>
            <a:endParaRPr lang="en-US" sz="1600">
              <a:solidFill>
                <a:schemeClr val="accent1"/>
              </a:solidFill>
            </a:endParaRPr>
          </a:p>
          <a:p>
            <a:pPr algn="ctr"/>
            <a:endParaRPr lang="en-US" sz="1600" b="1">
              <a:solidFill>
                <a:srgbClr val="233D4D"/>
              </a:solidFill>
              <a:ea typeface="Calibri"/>
              <a:cs typeface="Calibri"/>
            </a:endParaRPr>
          </a:p>
          <a:p>
            <a:endParaRPr lang="en-US" sz="1600">
              <a:solidFill>
                <a:srgbClr val="4E5A62"/>
              </a:solidFill>
              <a:ea typeface="Calibri"/>
              <a:cs typeface="Calibri"/>
            </a:endParaRPr>
          </a:p>
          <a:p>
            <a:endParaRPr lang="en-US" sz="1600" b="1">
              <a:solidFill>
                <a:srgbClr val="233D4D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endParaRPr lang="en-GB" sz="1200">
              <a:solidFill>
                <a:srgbClr val="444444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270606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NHS Sussex">
      <a:dk1>
        <a:sysClr val="windowText" lastClr="000000"/>
      </a:dk1>
      <a:lt1>
        <a:sysClr val="window" lastClr="FFFFFF"/>
      </a:lt1>
      <a:dk2>
        <a:srgbClr val="425563"/>
      </a:dk2>
      <a:lt2>
        <a:srgbClr val="E8EDEE"/>
      </a:lt2>
      <a:accent1>
        <a:srgbClr val="0072CE"/>
      </a:accent1>
      <a:accent2>
        <a:srgbClr val="003087"/>
      </a:accent2>
      <a:accent3>
        <a:srgbClr val="41B6E6"/>
      </a:accent3>
      <a:accent4>
        <a:srgbClr val="00A499"/>
      </a:accent4>
      <a:accent5>
        <a:srgbClr val="009639"/>
      </a:accent5>
      <a:accent6>
        <a:srgbClr val="006747"/>
      </a:accent6>
      <a:hlink>
        <a:srgbClr val="0072CE"/>
      </a:hlink>
      <a:folHlink>
        <a:srgbClr val="AE257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HS Sussex PowerPoint Template for Internal - Presentations.pptx" id="{54851375-1081-41F4-89D8-E7F5073A088B}" vid="{21E74EA5-552C-43D7-B729-08CD3F8CC3E7}"/>
    </a:ext>
  </a:extLst>
</a:theme>
</file>

<file path=ppt/theme/theme10.xml><?xml version="1.0" encoding="utf-8"?>
<a:theme xmlns:a="http://schemas.openxmlformats.org/drawingml/2006/main" name="3_Text">
  <a:themeElements>
    <a:clrScheme name="SHC">
      <a:dk1>
        <a:srgbClr val="231F20"/>
      </a:dk1>
      <a:lt1>
        <a:srgbClr val="FFFFFF"/>
      </a:lt1>
      <a:dk2>
        <a:srgbClr val="425563"/>
      </a:dk2>
      <a:lt2>
        <a:srgbClr val="E8EDEE"/>
      </a:lt2>
      <a:accent1>
        <a:srgbClr val="330072"/>
      </a:accent1>
      <a:accent2>
        <a:srgbClr val="AE2573"/>
      </a:accent2>
      <a:accent3>
        <a:srgbClr val="ED8B00"/>
      </a:accent3>
      <a:accent4>
        <a:srgbClr val="0072CE"/>
      </a:accent4>
      <a:accent5>
        <a:srgbClr val="00A499"/>
      </a:accent5>
      <a:accent6>
        <a:srgbClr val="009639"/>
      </a:accent6>
      <a:hlink>
        <a:srgbClr val="0072CE"/>
      </a:hlink>
      <a:folHlink>
        <a:srgbClr val="AE257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ussex Health and Care PowerPoint Template for external use - Presentations.pptx" id="{6440E93C-0362-408E-AB17-B52B974AB040}" vid="{21F7EBA5-C083-4A0F-9B1B-2099338FD64E}"/>
    </a:ext>
  </a:extLst>
</a:theme>
</file>

<file path=ppt/theme/theme11.xml><?xml version="1.0" encoding="utf-8"?>
<a:theme xmlns:a="http://schemas.openxmlformats.org/drawingml/2006/main" name="4_Text">
  <a:themeElements>
    <a:clrScheme name="SHC">
      <a:dk1>
        <a:srgbClr val="231F20"/>
      </a:dk1>
      <a:lt1>
        <a:srgbClr val="FFFFFF"/>
      </a:lt1>
      <a:dk2>
        <a:srgbClr val="425563"/>
      </a:dk2>
      <a:lt2>
        <a:srgbClr val="E8EDEE"/>
      </a:lt2>
      <a:accent1>
        <a:srgbClr val="330072"/>
      </a:accent1>
      <a:accent2>
        <a:srgbClr val="AE2573"/>
      </a:accent2>
      <a:accent3>
        <a:srgbClr val="ED8B00"/>
      </a:accent3>
      <a:accent4>
        <a:srgbClr val="0072CE"/>
      </a:accent4>
      <a:accent5>
        <a:srgbClr val="00A499"/>
      </a:accent5>
      <a:accent6>
        <a:srgbClr val="009639"/>
      </a:accent6>
      <a:hlink>
        <a:srgbClr val="0072CE"/>
      </a:hlink>
      <a:folHlink>
        <a:srgbClr val="AE257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/>
          </a:solidFill>
          <a:prstDash val="dash"/>
        </a:ln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ussex Health and Care PowerPoint Template for external use - Presentations.pptx" id="{6440E93C-0362-408E-AB17-B52B974AB040}" vid="{21F7EBA5-C083-4A0F-9B1B-2099338FD64E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ain Cover">
  <a:themeElements>
    <a:clrScheme name="NHS Sussex">
      <a:dk1>
        <a:sysClr val="windowText" lastClr="000000"/>
      </a:dk1>
      <a:lt1>
        <a:sysClr val="window" lastClr="FFFFFF"/>
      </a:lt1>
      <a:dk2>
        <a:srgbClr val="425563"/>
      </a:dk2>
      <a:lt2>
        <a:srgbClr val="E8EDEE"/>
      </a:lt2>
      <a:accent1>
        <a:srgbClr val="0072CE"/>
      </a:accent1>
      <a:accent2>
        <a:srgbClr val="003087"/>
      </a:accent2>
      <a:accent3>
        <a:srgbClr val="41B6E6"/>
      </a:accent3>
      <a:accent4>
        <a:srgbClr val="00A499"/>
      </a:accent4>
      <a:accent5>
        <a:srgbClr val="009639"/>
      </a:accent5>
      <a:accent6>
        <a:srgbClr val="006747"/>
      </a:accent6>
      <a:hlink>
        <a:srgbClr val="0072CE"/>
      </a:hlink>
      <a:folHlink>
        <a:srgbClr val="AE257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ussex Health and Care PowerPoint Template for external use - Presentations.pptx" id="{6440E93C-0362-408E-AB17-B52B974AB040}" vid="{FABC9DB5-3EA5-4663-9DE2-8C2869470425}"/>
    </a:ext>
  </a:extLst>
</a:theme>
</file>

<file path=ppt/theme/theme3.xml><?xml version="1.0" encoding="utf-8"?>
<a:theme xmlns:a="http://schemas.openxmlformats.org/drawingml/2006/main" name="Text">
  <a:themeElements>
    <a:clrScheme name="SHC Word Colours">
      <a:dk1>
        <a:sysClr val="windowText" lastClr="000000"/>
      </a:dk1>
      <a:lt1>
        <a:srgbClr val="FFFFFF"/>
      </a:lt1>
      <a:dk2>
        <a:srgbClr val="44546A"/>
      </a:dk2>
      <a:lt2>
        <a:srgbClr val="F3F3F3"/>
      </a:lt2>
      <a:accent1>
        <a:srgbClr val="330072"/>
      </a:accent1>
      <a:accent2>
        <a:srgbClr val="AE2573"/>
      </a:accent2>
      <a:accent3>
        <a:srgbClr val="ED7D31"/>
      </a:accent3>
      <a:accent4>
        <a:srgbClr val="FFC000"/>
      </a:accent4>
      <a:accent5>
        <a:srgbClr val="0072CE"/>
      </a:accent5>
      <a:accent6>
        <a:srgbClr val="00963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ussex Health and Care PowerPoint Template for external use - Presentations.pptx" id="{6440E93C-0362-408E-AB17-B52B974AB040}" vid="{21F7EBA5-C083-4A0F-9B1B-2099338FD64E}"/>
    </a:ext>
  </a:extLst>
</a:theme>
</file>

<file path=ppt/theme/theme4.xml><?xml version="1.0" encoding="utf-8"?>
<a:theme xmlns:a="http://schemas.openxmlformats.org/drawingml/2006/main" name="Divider">
  <a:themeElements>
    <a:clrScheme name="SH&amp;C Colours">
      <a:dk1>
        <a:sysClr val="windowText" lastClr="000000"/>
      </a:dk1>
      <a:lt1>
        <a:srgbClr val="FFFFFF"/>
      </a:lt1>
      <a:dk2>
        <a:srgbClr val="44546A"/>
      </a:dk2>
      <a:lt2>
        <a:srgbClr val="F3F3F3"/>
      </a:lt2>
      <a:accent1>
        <a:srgbClr val="AE2573"/>
      </a:accent1>
      <a:accent2>
        <a:srgbClr val="ED7D31"/>
      </a:accent2>
      <a:accent3>
        <a:srgbClr val="330072"/>
      </a:accent3>
      <a:accent4>
        <a:srgbClr val="FFC000"/>
      </a:accent4>
      <a:accent5>
        <a:srgbClr val="0072CE"/>
      </a:accent5>
      <a:accent6>
        <a:srgbClr val="009639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ussex Health and Care PowerPoint Template for external use - Presentations.pptx" id="{6440E93C-0362-408E-AB17-B52B974AB040}" vid="{FAFD4160-4685-40AC-9F0B-3C72390ACD9A}"/>
    </a:ext>
  </a:extLst>
</a:theme>
</file>

<file path=ppt/theme/theme5.xml><?xml version="1.0" encoding="utf-8"?>
<a:theme xmlns:a="http://schemas.openxmlformats.org/drawingml/2006/main" name="Slides">
  <a:themeElements>
    <a:clrScheme name="NHS Sussex">
      <a:dk1>
        <a:sysClr val="windowText" lastClr="000000"/>
      </a:dk1>
      <a:lt1>
        <a:sysClr val="window" lastClr="FFFFFF"/>
      </a:lt1>
      <a:dk2>
        <a:srgbClr val="425563"/>
      </a:dk2>
      <a:lt2>
        <a:srgbClr val="E8EDEE"/>
      </a:lt2>
      <a:accent1>
        <a:srgbClr val="0072CE"/>
      </a:accent1>
      <a:accent2>
        <a:srgbClr val="003087"/>
      </a:accent2>
      <a:accent3>
        <a:srgbClr val="41B6E6"/>
      </a:accent3>
      <a:accent4>
        <a:srgbClr val="00A499"/>
      </a:accent4>
      <a:accent5>
        <a:srgbClr val="009639"/>
      </a:accent5>
      <a:accent6>
        <a:srgbClr val="006747"/>
      </a:accent6>
      <a:hlink>
        <a:srgbClr val="0072CE"/>
      </a:hlink>
      <a:folHlink>
        <a:srgbClr val="AE257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HS Sussex PowerPoint Template for Internal - Presentations.pptx" id="{54851375-1081-41F4-89D8-E7F5073A088B}" vid="{5B05D9A6-8846-41EE-8C95-CD7D6A7650D9}"/>
    </a:ext>
  </a:extLst>
</a:theme>
</file>

<file path=ppt/theme/theme6.xml><?xml version="1.0" encoding="utf-8"?>
<a:theme xmlns:a="http://schemas.openxmlformats.org/drawingml/2006/main" name="2_Main Cover">
  <a:themeElements>
    <a:clrScheme name="NHS Sussex">
      <a:dk1>
        <a:sysClr val="windowText" lastClr="000000"/>
      </a:dk1>
      <a:lt1>
        <a:sysClr val="window" lastClr="FFFFFF"/>
      </a:lt1>
      <a:dk2>
        <a:srgbClr val="425563"/>
      </a:dk2>
      <a:lt2>
        <a:srgbClr val="E8EDEE"/>
      </a:lt2>
      <a:accent1>
        <a:srgbClr val="0072CE"/>
      </a:accent1>
      <a:accent2>
        <a:srgbClr val="003087"/>
      </a:accent2>
      <a:accent3>
        <a:srgbClr val="41B6E6"/>
      </a:accent3>
      <a:accent4>
        <a:srgbClr val="00A499"/>
      </a:accent4>
      <a:accent5>
        <a:srgbClr val="009639"/>
      </a:accent5>
      <a:accent6>
        <a:srgbClr val="006747"/>
      </a:accent6>
      <a:hlink>
        <a:srgbClr val="0072CE"/>
      </a:hlink>
      <a:folHlink>
        <a:srgbClr val="AE257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ussex Health and Care PowerPoint Template for external use - Presentations.pptx" id="{6440E93C-0362-408E-AB17-B52B974AB040}" vid="{FABC9DB5-3EA5-4663-9DE2-8C2869470425}"/>
    </a:ext>
  </a:extLst>
</a:theme>
</file>

<file path=ppt/theme/theme7.xml><?xml version="1.0" encoding="utf-8"?>
<a:theme xmlns:a="http://schemas.openxmlformats.org/drawingml/2006/main" name="1_Text">
  <a:themeElements>
    <a:clrScheme name="SHC">
      <a:dk1>
        <a:srgbClr val="231F20"/>
      </a:dk1>
      <a:lt1>
        <a:srgbClr val="FFFFFF"/>
      </a:lt1>
      <a:dk2>
        <a:srgbClr val="425563"/>
      </a:dk2>
      <a:lt2>
        <a:srgbClr val="E8EDEE"/>
      </a:lt2>
      <a:accent1>
        <a:srgbClr val="330072"/>
      </a:accent1>
      <a:accent2>
        <a:srgbClr val="AE2573"/>
      </a:accent2>
      <a:accent3>
        <a:srgbClr val="ED8B00"/>
      </a:accent3>
      <a:accent4>
        <a:srgbClr val="0072CE"/>
      </a:accent4>
      <a:accent5>
        <a:srgbClr val="00A499"/>
      </a:accent5>
      <a:accent6>
        <a:srgbClr val="009639"/>
      </a:accent6>
      <a:hlink>
        <a:srgbClr val="0072CE"/>
      </a:hlink>
      <a:folHlink>
        <a:srgbClr val="AE257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ussex Health and Care PowerPoint Template for external use - Presentations.pptx" id="{6440E93C-0362-408E-AB17-B52B974AB040}" vid="{21F7EBA5-C083-4A0F-9B1B-2099338FD64E}"/>
    </a:ext>
  </a:extLst>
</a:theme>
</file>

<file path=ppt/theme/theme8.xml><?xml version="1.0" encoding="utf-8"?>
<a:theme xmlns:a="http://schemas.openxmlformats.org/drawingml/2006/main" name="1_Divider">
  <a:themeElements>
    <a:clrScheme name="SH&amp;C Colours">
      <a:dk1>
        <a:sysClr val="windowText" lastClr="000000"/>
      </a:dk1>
      <a:lt1>
        <a:srgbClr val="FFFFFF"/>
      </a:lt1>
      <a:dk2>
        <a:srgbClr val="44546A"/>
      </a:dk2>
      <a:lt2>
        <a:srgbClr val="F3F3F3"/>
      </a:lt2>
      <a:accent1>
        <a:srgbClr val="AE2573"/>
      </a:accent1>
      <a:accent2>
        <a:srgbClr val="ED7D31"/>
      </a:accent2>
      <a:accent3>
        <a:srgbClr val="330072"/>
      </a:accent3>
      <a:accent4>
        <a:srgbClr val="FFC000"/>
      </a:accent4>
      <a:accent5>
        <a:srgbClr val="0072CE"/>
      </a:accent5>
      <a:accent6>
        <a:srgbClr val="009639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ussex Health and Care PowerPoint Template for external use - Presentations.pptx" id="{6440E93C-0362-408E-AB17-B52B974AB040}" vid="{FAFD4160-4685-40AC-9F0B-3C72390ACD9A}"/>
    </a:ext>
  </a:extLst>
</a:theme>
</file>

<file path=ppt/theme/theme9.xml><?xml version="1.0" encoding="utf-8"?>
<a:theme xmlns:a="http://schemas.openxmlformats.org/drawingml/2006/main" name="2_Text">
  <a:themeElements>
    <a:clrScheme name="SHC">
      <a:dk1>
        <a:srgbClr val="231F20"/>
      </a:dk1>
      <a:lt1>
        <a:srgbClr val="FFFFFF"/>
      </a:lt1>
      <a:dk2>
        <a:srgbClr val="425563"/>
      </a:dk2>
      <a:lt2>
        <a:srgbClr val="E8EDEE"/>
      </a:lt2>
      <a:accent1>
        <a:srgbClr val="330072"/>
      </a:accent1>
      <a:accent2>
        <a:srgbClr val="AE2573"/>
      </a:accent2>
      <a:accent3>
        <a:srgbClr val="ED8B00"/>
      </a:accent3>
      <a:accent4>
        <a:srgbClr val="0072CE"/>
      </a:accent4>
      <a:accent5>
        <a:srgbClr val="00A499"/>
      </a:accent5>
      <a:accent6>
        <a:srgbClr val="009639"/>
      </a:accent6>
      <a:hlink>
        <a:srgbClr val="0072CE"/>
      </a:hlink>
      <a:folHlink>
        <a:srgbClr val="AE257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/>
          </a:solidFill>
          <a:prstDash val="dash"/>
        </a:ln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ussex Health and Care PowerPoint Template for external use - Presentations.pptx" id="{6440E93C-0362-408E-AB17-B52B974AB040}" vid="{21F7EBA5-C083-4A0F-9B1B-2099338FD64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242BAA60942F4CA9FC20BE1EAFDE0C" ma:contentTypeVersion="11" ma:contentTypeDescription="Create a new document." ma:contentTypeScope="" ma:versionID="3dc601c5867c5dd0b6422c2a04f9709a">
  <xsd:schema xmlns:xsd="http://www.w3.org/2001/XMLSchema" xmlns:xs="http://www.w3.org/2001/XMLSchema" xmlns:p="http://schemas.microsoft.com/office/2006/metadata/properties" xmlns:ns2="c4a97006-71aa-4240-9273-0cd224c512eb" xmlns:ns3="9affed5a-c3cc-45af-8d59-9333fb2dce62" targetNamespace="http://schemas.microsoft.com/office/2006/metadata/properties" ma:root="true" ma:fieldsID="96a7c8401b8191f270154cf76c4181d5" ns2:_="" ns3:_="">
    <xsd:import namespace="c4a97006-71aa-4240-9273-0cd224c512eb"/>
    <xsd:import namespace="9affed5a-c3cc-45af-8d59-9333fb2dce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a97006-71aa-4240-9273-0cd224c512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ed5a-c3cc-45af-8d59-9333fb2dce6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7da5c6b-d100-4003-9274-6523cbdee653}" ma:internalName="TaxCatchAll" ma:showField="CatchAllData" ma:web="9affed5a-c3cc-45af-8d59-9333fb2dce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affed5a-c3cc-45af-8d59-9333fb2dce62" xsi:nil="true"/>
    <lcf76f155ced4ddcb4097134ff3c332f xmlns="c4a97006-71aa-4240-9273-0cd224c512e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B8A91D8-8DDF-4FE6-972C-EFE883D4BB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95F3A9-AE3C-421F-959C-0CF81DAE1A2D}">
  <ds:schemaRefs>
    <ds:schemaRef ds:uri="9affed5a-c3cc-45af-8d59-9333fb2dce62"/>
    <ds:schemaRef ds:uri="c4a97006-71aa-4240-9273-0cd224c512e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06B8814-086B-45A1-BF4C-3617C7CFB452}">
  <ds:schemaRefs>
    <ds:schemaRef ds:uri="9affed5a-c3cc-45af-8d59-9333fb2dce62"/>
    <ds:schemaRef ds:uri="c4a97006-71aa-4240-9273-0cd224c512e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NHS Sussex PowerPoint Template for Internal use - Presentations</Template>
  <Application>Microsoft Office PowerPoint</Application>
  <PresentationFormat>Widescreen</PresentationFormat>
  <Slides>9</Slides>
  <Notes>1</Notes>
  <HiddenSlides>0</HiddenSlide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Cover</vt:lpstr>
      <vt:lpstr>1_Main Cover</vt:lpstr>
      <vt:lpstr>Text</vt:lpstr>
      <vt:lpstr>Divider</vt:lpstr>
      <vt:lpstr>Slides</vt:lpstr>
      <vt:lpstr>2_Main Cover</vt:lpstr>
      <vt:lpstr>1_Text</vt:lpstr>
      <vt:lpstr>1_Divider</vt:lpstr>
      <vt:lpstr>2_Text</vt:lpstr>
      <vt:lpstr>3_Text</vt:lpstr>
      <vt:lpstr>4_Text</vt:lpstr>
      <vt:lpstr>PCPC Webinar</vt:lpstr>
      <vt:lpstr>To cover today…</vt:lpstr>
      <vt:lpstr>PowerPoint Presentation</vt:lpstr>
      <vt:lpstr>PowerPoint Presentation</vt:lpstr>
      <vt:lpstr>PowerPoint Presentation</vt:lpstr>
      <vt:lpstr>PowerPoint Presentation</vt:lpstr>
      <vt:lpstr>What we're being asked to do next – Commissioning Intentions </vt:lpstr>
      <vt:lpstr>What’s coming next….</vt:lpstr>
      <vt:lpstr>Keeping in touch….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Care Collaborative PowerPoint Template</dc:title>
  <dc:creator>NHS Sussex</dc:creator>
  <cp:revision>4</cp:revision>
  <dcterms:created xsi:type="dcterms:W3CDTF">2023-10-16T13:22:50Z</dcterms:created>
  <dcterms:modified xsi:type="dcterms:W3CDTF">2025-10-31T14:38:02Z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0x0101008B242BAA60942F4CA9FC20BE1EAFDE0C</vt:lpwstr>
  </property>
  <property fmtid="{D5CDD505-2E9C-101B-9397-08002B2CF9AE}" pid="3" name="MediaServiceImageTags">
    <vt:lpwstr/>
  </property>
</Properties>
</file>